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64" r:id="rId2"/>
    <p:sldId id="258" r:id="rId3"/>
    <p:sldId id="257" r:id="rId4"/>
    <p:sldId id="266" r:id="rId5"/>
    <p:sldId id="265" r:id="rId6"/>
    <p:sldId id="261" r:id="rId7"/>
    <p:sldId id="259" r:id="rId8"/>
    <p:sldId id="262" r:id="rId9"/>
    <p:sldId id="263" r:id="rId10"/>
    <p:sldId id="260" r:id="rId11"/>
    <p:sldId id="270" r:id="rId12"/>
    <p:sldId id="271" r:id="rId13"/>
  </p:sldIdLst>
  <p:sldSz cx="12192000" cy="6858000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efano Sbona" initials="S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  <a:srgbClr val="F9C7A5"/>
    <a:srgbClr val="A94B0B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36" autoAdjust="0"/>
    <p:restoredTop sz="94660"/>
  </p:normalViewPr>
  <p:slideViewPr>
    <p:cSldViewPr snapToGrid="0">
      <p:cViewPr varScale="1">
        <p:scale>
          <a:sx n="83" d="100"/>
          <a:sy n="83" d="100"/>
        </p:scale>
        <p:origin x="60" y="6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299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glio_di_lavoro_di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glio_di_lavoro_di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3F79BF-6148-4E78-88B1-B0C41D0C25B8}" type="datetimeFigureOut">
              <a:rPr lang="it-IT" smtClean="0"/>
              <a:t>29/03/2021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06BD38-EEED-40DB-AF96-00AE6955070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92210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BC32C303-0435-4CCF-9A85-E457A0389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0BA0FFD6-6991-454D-B535-D83EDCBD3D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BFCD5E7A-E404-41B3-BBCB-42F8599876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824A9-8E1E-4229-A28B-32E648FD929D}" type="datetimeFigureOut">
              <a:rPr lang="it-IT" smtClean="0"/>
              <a:t>29/03/2021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F9F56BF2-19B3-4839-A661-6B24088B9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BB23BB85-FD5C-4BC2-B312-C675B2B12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C4270-7C30-4ED3-8AA9-FBF9851BBB3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8101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84888"/>
            <a:ext cx="12192000" cy="773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35000" cy="695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D1001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1151" y="-387350"/>
            <a:ext cx="3520016" cy="2624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10972800" cy="434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pic>
        <p:nvPicPr>
          <p:cNvPr id="1031" name="Picture 12" descr="logo caritas nero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668" y="6194426"/>
            <a:ext cx="2112433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4"/>
          <p:cNvSpPr>
            <a:spLocks noChangeArrowheads="1"/>
          </p:cNvSpPr>
          <p:nvPr/>
        </p:nvSpPr>
        <p:spPr bwMode="auto">
          <a:xfrm>
            <a:off x="7344833" y="6524625"/>
            <a:ext cx="42418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it-IT" sz="2200" i="1"/>
          </a:p>
        </p:txBody>
      </p:sp>
    </p:spTree>
    <p:extLst>
      <p:ext uri="{BB962C8B-B14F-4D97-AF65-F5344CB8AC3E}">
        <p14:creationId xmlns:p14="http://schemas.microsoft.com/office/powerpoint/2010/main" val="1535016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470C25F5-6A8B-44F8-847B-35F9F6BF7F6C}"/>
              </a:ext>
            </a:extLst>
          </p:cNvPr>
          <p:cNvSpPr txBox="1"/>
          <p:nvPr/>
        </p:nvSpPr>
        <p:spPr>
          <a:xfrm>
            <a:off x="2911875" y="6448093"/>
            <a:ext cx="74749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>
                <a:solidFill>
                  <a:schemeClr val="bg1"/>
                </a:solidFill>
              </a:rPr>
              <a:t>Fonte dati: Caritas Ambrosiana – Fondo San Giuseppe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xmlns="" id="{EBC6839B-DEC3-43CA-B58C-BCC42C09240A}"/>
              </a:ext>
            </a:extLst>
          </p:cNvPr>
          <p:cNvSpPr txBox="1"/>
          <p:nvPr/>
        </p:nvSpPr>
        <p:spPr>
          <a:xfrm>
            <a:off x="1491449" y="2684574"/>
            <a:ext cx="10040644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it-IT" sz="2800" b="1" i="0" dirty="0">
                <a:solidFill>
                  <a:srgbClr val="201F1E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Martedì 30 marzo 2021, conferenza stampa</a:t>
            </a:r>
          </a:p>
          <a:p>
            <a:pPr algn="ctr">
              <a:spcAft>
                <a:spcPts val="0"/>
              </a:spcAft>
            </a:pPr>
            <a:endParaRPr lang="it-IT" sz="2800" b="1" i="0" dirty="0">
              <a:solidFill>
                <a:srgbClr val="201F1E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it-IT" sz="2800" b="1" i="0" dirty="0">
                <a:solidFill>
                  <a:srgbClr val="201F1E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“Emergenza Covid: bilancio e prospettive del Fondo San Giuseppe e degli altri strumenti di contrasto alla povertà della Diocesi di Milano”.</a:t>
            </a:r>
          </a:p>
        </p:txBody>
      </p:sp>
      <p:pic>
        <p:nvPicPr>
          <p:cNvPr id="1026" name="Picture 2" descr="Anteprima immagine">
            <a:extLst>
              <a:ext uri="{FF2B5EF4-FFF2-40B4-BE49-F238E27FC236}">
                <a16:creationId xmlns:a16="http://schemas.microsoft.com/office/drawing/2014/main" xmlns="" id="{E2172174-6759-424D-A5D3-ABD4624951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292" y="180625"/>
            <a:ext cx="983061" cy="1502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Anteprima immagine">
            <a:extLst>
              <a:ext uri="{FF2B5EF4-FFF2-40B4-BE49-F238E27FC236}">
                <a16:creationId xmlns:a16="http://schemas.microsoft.com/office/drawing/2014/main" xmlns="" id="{17EAE2F4-2F83-4D1E-AA36-79D097CF9C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00927" y="6098959"/>
            <a:ext cx="496616" cy="759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37885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470C25F5-6A8B-44F8-847B-35F9F6BF7F6C}"/>
              </a:ext>
            </a:extLst>
          </p:cNvPr>
          <p:cNvSpPr txBox="1"/>
          <p:nvPr/>
        </p:nvSpPr>
        <p:spPr>
          <a:xfrm>
            <a:off x="2911875" y="6448093"/>
            <a:ext cx="74749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>
                <a:solidFill>
                  <a:schemeClr val="bg1"/>
                </a:solidFill>
              </a:rPr>
              <a:t>Fonte dati: Caritas Ambrosiana – Fondo San Giuseppe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xmlns="" id="{EE96D80E-10EA-45B5-B90D-7DA2885900BE}"/>
              </a:ext>
            </a:extLst>
          </p:cNvPr>
          <p:cNvSpPr txBox="1"/>
          <p:nvPr/>
        </p:nvSpPr>
        <p:spPr>
          <a:xfrm>
            <a:off x="1704514" y="1091953"/>
            <a:ext cx="788337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400" b="1" dirty="0">
                <a:solidFill>
                  <a:schemeClr val="bg1"/>
                </a:solidFill>
              </a:rPr>
              <a:t>8. Settore mansioni svolte</a:t>
            </a:r>
          </a:p>
          <a:p>
            <a:pPr algn="ctr"/>
            <a:r>
              <a:rPr lang="it-IT" sz="2000" b="1" dirty="0">
                <a:solidFill>
                  <a:schemeClr val="bg1"/>
                </a:solidFill>
              </a:rPr>
              <a:t>(tot. 134 con 2^ proroga)</a:t>
            </a:r>
          </a:p>
        </p:txBody>
      </p:sp>
      <p:pic>
        <p:nvPicPr>
          <p:cNvPr id="8" name="Segnaposto contenuto 7">
            <a:extLst>
              <a:ext uri="{FF2B5EF4-FFF2-40B4-BE49-F238E27FC236}">
                <a16:creationId xmlns:a16="http://schemas.microsoft.com/office/drawing/2014/main" xmlns="" id="{16B8D00C-7F71-4ED9-87CF-04B1E90758D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69073" y="2354915"/>
            <a:ext cx="5116139" cy="3477738"/>
          </a:xfrm>
          <a:prstGeom prst="rect">
            <a:avLst/>
          </a:prstGeom>
        </p:spPr>
      </p:pic>
      <p:pic>
        <p:nvPicPr>
          <p:cNvPr id="5" name="Picture 2" descr="Anteprima immagine">
            <a:extLst>
              <a:ext uri="{FF2B5EF4-FFF2-40B4-BE49-F238E27FC236}">
                <a16:creationId xmlns:a16="http://schemas.microsoft.com/office/drawing/2014/main" xmlns="" id="{BB18F36F-951B-4C38-AFD8-904987CF8C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00927" y="6098959"/>
            <a:ext cx="496616" cy="759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08840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470C25F5-6A8B-44F8-847B-35F9F6BF7F6C}"/>
              </a:ext>
            </a:extLst>
          </p:cNvPr>
          <p:cNvSpPr txBox="1"/>
          <p:nvPr/>
        </p:nvSpPr>
        <p:spPr>
          <a:xfrm>
            <a:off x="2911875" y="6448093"/>
            <a:ext cx="74749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>
                <a:solidFill>
                  <a:schemeClr val="bg1"/>
                </a:solidFill>
              </a:rPr>
              <a:t>Fonte dati: Caritas Ambrosiana – Fondo San Giuseppe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xmlns="" id="{2BAC50E8-8931-4CC1-8B09-81C5F93827B5}"/>
              </a:ext>
            </a:extLst>
          </p:cNvPr>
          <p:cNvSpPr txBox="1"/>
          <p:nvPr/>
        </p:nvSpPr>
        <p:spPr>
          <a:xfrm>
            <a:off x="985422" y="243133"/>
            <a:ext cx="8868792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4200" b="1" dirty="0">
                <a:solidFill>
                  <a:srgbClr val="000000"/>
                </a:solidFill>
                <a:cs typeface="Arial" panose="020B0604020202020204" pitchFamily="34" charset="0"/>
              </a:rPr>
              <a:t>9. Fondo Diocesano di Assistenza</a:t>
            </a:r>
          </a:p>
        </p:txBody>
      </p:sp>
      <p:sp>
        <p:nvSpPr>
          <p:cNvPr id="9" name="Segnaposto contenuto 2">
            <a:extLst>
              <a:ext uri="{FF2B5EF4-FFF2-40B4-BE49-F238E27FC236}">
                <a16:creationId xmlns:a16="http://schemas.microsoft.com/office/drawing/2014/main" xmlns="" id="{7BAB4048-E1FF-4905-9918-6609335F60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0"/>
            <a:ext cx="10972800" cy="434975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it-IT" b="1" dirty="0">
                <a:solidFill>
                  <a:schemeClr val="bg1"/>
                </a:solidFill>
              </a:rPr>
              <a:t>Pratiche trattate (aprile 2020-marzo 2021)	995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bg1"/>
                </a:solidFill>
              </a:rPr>
              <a:t>Bollette, affitti, rate mutui, ecc.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b="1" dirty="0">
                <a:solidFill>
                  <a:schemeClr val="bg1"/>
                </a:solidFill>
              </a:rPr>
              <a:t>Contributi erogati 				€ 1.367.461,88</a:t>
            </a:r>
          </a:p>
          <a:p>
            <a:pPr marL="0" indent="0">
              <a:buNone/>
            </a:pPr>
            <a:endParaRPr lang="it-IT" b="1" dirty="0">
              <a:solidFill>
                <a:schemeClr val="bg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it-IT" b="1" dirty="0">
                <a:solidFill>
                  <a:schemeClr val="bg1"/>
                </a:solidFill>
              </a:rPr>
              <a:t>di cui segnalate dal FSG					394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bg1"/>
                </a:solidFill>
              </a:rPr>
              <a:t>Lavoratori in nero, tirocinanti, ecc.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b="1" dirty="0">
                <a:solidFill>
                  <a:schemeClr val="bg1"/>
                </a:solidFill>
              </a:rPr>
              <a:t>Contributi erogati 				  € 548.440,00</a:t>
            </a:r>
          </a:p>
          <a:p>
            <a:pPr marL="0" indent="0">
              <a:buNone/>
            </a:pPr>
            <a:r>
              <a:rPr lang="it-IT" sz="2400" dirty="0">
                <a:solidFill>
                  <a:schemeClr val="bg1"/>
                </a:solidFill>
              </a:rPr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it-IT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it-IT" dirty="0">
              <a:solidFill>
                <a:schemeClr val="bg1"/>
              </a:solidFill>
            </a:endParaRPr>
          </a:p>
        </p:txBody>
      </p:sp>
      <p:pic>
        <p:nvPicPr>
          <p:cNvPr id="10" name="Picture 2" descr="Anteprima immagine">
            <a:extLst>
              <a:ext uri="{FF2B5EF4-FFF2-40B4-BE49-F238E27FC236}">
                <a16:creationId xmlns:a16="http://schemas.microsoft.com/office/drawing/2014/main" xmlns="" id="{F097DC88-D133-44DE-818B-2CEED0BE14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00927" y="6098959"/>
            <a:ext cx="496616" cy="759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64844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470C25F5-6A8B-44F8-847B-35F9F6BF7F6C}"/>
              </a:ext>
            </a:extLst>
          </p:cNvPr>
          <p:cNvSpPr txBox="1"/>
          <p:nvPr/>
        </p:nvSpPr>
        <p:spPr>
          <a:xfrm>
            <a:off x="2911875" y="6448093"/>
            <a:ext cx="74749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>
                <a:solidFill>
                  <a:schemeClr val="bg1"/>
                </a:solidFill>
              </a:rPr>
              <a:t>Fonte dati: Caritas Ambrosiana – Fondo San Giuseppe</a:t>
            </a:r>
          </a:p>
        </p:txBody>
      </p:sp>
      <p:sp>
        <p:nvSpPr>
          <p:cNvPr id="2" name="Segnaposto contenuto 1">
            <a:extLst>
              <a:ext uri="{FF2B5EF4-FFF2-40B4-BE49-F238E27FC236}">
                <a16:creationId xmlns:a16="http://schemas.microsoft.com/office/drawing/2014/main" xmlns="" id="{2DB822EC-D7FE-4263-A2AF-F2205DD551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091953"/>
            <a:ext cx="10972800" cy="485799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bg1"/>
                </a:solidFill>
              </a:rPr>
              <a:t>Dal 2016, 474 tirocini attivati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bg1"/>
                </a:solidFill>
              </a:rPr>
              <a:t>232 tirocini conclusi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bg1"/>
                </a:solidFill>
              </a:rPr>
              <a:t>136 assunzioni (di cui 45 altrove)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b="1" dirty="0">
                <a:solidFill>
                  <a:schemeClr val="bg1"/>
                </a:solidFill>
              </a:rPr>
              <a:t>126 tirocini in corso </a:t>
            </a:r>
            <a:r>
              <a:rPr lang="it-IT" dirty="0">
                <a:solidFill>
                  <a:schemeClr val="bg1"/>
                </a:solidFill>
              </a:rPr>
              <a:t>(da gennaio 2021 62 nuovi tirocini)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b="1" dirty="0">
                <a:solidFill>
                  <a:schemeClr val="bg1"/>
                </a:solidFill>
              </a:rPr>
              <a:t>21 sospesi per questioni attinenti alla pandemia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bg1"/>
                </a:solidFill>
              </a:rPr>
              <a:t>A questi si aggiungono: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chemeClr val="bg1"/>
                </a:solidFill>
              </a:rPr>
              <a:t>40 inserimenti diretti (2 da inizio anno)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chemeClr val="bg1"/>
                </a:solidFill>
              </a:rPr>
              <a:t>2 corsi ASA che coinvolgono 27 persone (uno iniziato a giugno e uno a settembre 2020)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chemeClr val="bg1"/>
                </a:solidFill>
              </a:rPr>
              <a:t>2 corsi x magazzinieri che coinvolgono 20 persone (uno iniziato a marzo 2021 e uno che inizierà ad aprile 2021)</a:t>
            </a:r>
          </a:p>
          <a:p>
            <a:endParaRPr lang="it-IT" dirty="0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xmlns="" id="{DB941CF6-8646-422A-8B76-7FD455FD03FA}"/>
              </a:ext>
            </a:extLst>
          </p:cNvPr>
          <p:cNvSpPr txBox="1"/>
          <p:nvPr/>
        </p:nvSpPr>
        <p:spPr>
          <a:xfrm>
            <a:off x="609600" y="173503"/>
            <a:ext cx="9289002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4400" b="1" dirty="0">
                <a:solidFill>
                  <a:srgbClr val="000000"/>
                </a:solidFill>
                <a:cs typeface="Arial" panose="020B0604020202020204" pitchFamily="34" charset="0"/>
              </a:rPr>
              <a:t>10. Fondo Diamo Lavoro</a:t>
            </a:r>
          </a:p>
        </p:txBody>
      </p:sp>
      <p:pic>
        <p:nvPicPr>
          <p:cNvPr id="10" name="Picture 2" descr="Anteprima immagine">
            <a:extLst>
              <a:ext uri="{FF2B5EF4-FFF2-40B4-BE49-F238E27FC236}">
                <a16:creationId xmlns:a16="http://schemas.microsoft.com/office/drawing/2014/main" xmlns="" id="{9F1527F4-5A8E-40F9-A1CD-B6E52580A3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00927" y="6098959"/>
            <a:ext cx="496616" cy="759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8705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1CF167D2-C14B-468E-9717-2CB697A075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92880"/>
            <a:ext cx="10972800" cy="425707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it-IT" b="1" dirty="0">
                <a:solidFill>
                  <a:schemeClr val="bg1"/>
                </a:solidFill>
              </a:rPr>
              <a:t>3.110 richieste pervenute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it-IT" sz="2400" dirty="0">
                <a:solidFill>
                  <a:schemeClr val="bg1"/>
                </a:solidFill>
              </a:rPr>
              <a:t>da parrocchie: 		2.347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it-IT" sz="2400" dirty="0">
                <a:solidFill>
                  <a:schemeClr val="bg1"/>
                </a:solidFill>
              </a:rPr>
              <a:t>autocandidature: 		763</a:t>
            </a:r>
          </a:p>
          <a:p>
            <a:pPr lvl="1">
              <a:buFont typeface="Arial" panose="020B0604020202020204" pitchFamily="34" charset="0"/>
              <a:buChar char="•"/>
            </a:pPr>
            <a:endParaRPr lang="it-IT" dirty="0">
              <a:solidFill>
                <a:schemeClr val="bg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it-IT" b="1" dirty="0">
                <a:solidFill>
                  <a:schemeClr val="bg1"/>
                </a:solidFill>
              </a:rPr>
              <a:t>2.454 domande approvate</a:t>
            </a:r>
          </a:p>
          <a:p>
            <a:pPr marL="0" indent="0">
              <a:buNone/>
            </a:pPr>
            <a:endParaRPr lang="it-IT" dirty="0">
              <a:solidFill>
                <a:schemeClr val="bg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it-IT" b="1" dirty="0">
                <a:solidFill>
                  <a:schemeClr val="bg1"/>
                </a:solidFill>
              </a:rPr>
              <a:t>664 proroghe concesse una volta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b="1" dirty="0">
                <a:solidFill>
                  <a:schemeClr val="bg1"/>
                </a:solidFill>
              </a:rPr>
              <a:t>134 proroghe concesse due volte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470C25F5-6A8B-44F8-847B-35F9F6BF7F6C}"/>
              </a:ext>
            </a:extLst>
          </p:cNvPr>
          <p:cNvSpPr txBox="1"/>
          <p:nvPr/>
        </p:nvSpPr>
        <p:spPr>
          <a:xfrm>
            <a:off x="2911875" y="6448093"/>
            <a:ext cx="74749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>
                <a:solidFill>
                  <a:schemeClr val="bg1"/>
                </a:solidFill>
              </a:rPr>
              <a:t>Fonte dati: Caritas Ambrosiana – Fondo San Giuseppe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xmlns="" id="{2A1BC8B0-1699-4715-85FB-13B2AD34F8D3}"/>
              </a:ext>
            </a:extLst>
          </p:cNvPr>
          <p:cNvSpPr txBox="1"/>
          <p:nvPr/>
        </p:nvSpPr>
        <p:spPr>
          <a:xfrm>
            <a:off x="772357" y="123220"/>
            <a:ext cx="9729926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14400" indent="-914400" algn="ctr">
              <a:buAutoNum type="arabicPeriod"/>
            </a:pPr>
            <a:r>
              <a:rPr lang="it-IT" sz="4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Fondo San Giuseppe: </a:t>
            </a:r>
          </a:p>
          <a:p>
            <a:pPr algn="ctr"/>
            <a:r>
              <a:rPr lang="it-IT" sz="4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dati </a:t>
            </a:r>
            <a:r>
              <a:rPr lang="it-IT" sz="4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generali</a:t>
            </a:r>
            <a:endParaRPr lang="it-IT" sz="4400" dirty="0"/>
          </a:p>
        </p:txBody>
      </p:sp>
      <p:pic>
        <p:nvPicPr>
          <p:cNvPr id="5" name="Picture 2" descr="Anteprima immagine">
            <a:extLst>
              <a:ext uri="{FF2B5EF4-FFF2-40B4-BE49-F238E27FC236}">
                <a16:creationId xmlns:a16="http://schemas.microsoft.com/office/drawing/2014/main" xmlns="" id="{06649E24-C56B-46BB-A1F9-64A7B8441D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00927" y="6098959"/>
            <a:ext cx="496616" cy="759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45924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1CF167D2-C14B-468E-9717-2CB697A075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15230" y="772357"/>
            <a:ext cx="9567169" cy="5024761"/>
          </a:xfrm>
        </p:spPr>
        <p:txBody>
          <a:bodyPr/>
          <a:lstStyle/>
          <a:p>
            <a:pPr marL="0" indent="0" algn="ctr">
              <a:buNone/>
            </a:pPr>
            <a:r>
              <a:rPr lang="it-IT" sz="18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it-IT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2a. Contributi</a:t>
            </a:r>
            <a:r>
              <a:rPr lang="it-IT" sz="4800" b="1" i="0" u="none" strike="noStrike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erogati</a:t>
            </a:r>
          </a:p>
          <a:p>
            <a:pPr marL="0" indent="0" algn="ctr">
              <a:buNone/>
            </a:pPr>
            <a:endParaRPr lang="it-IT" sz="280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it-IT" sz="2000" b="1" dirty="0">
                <a:solidFill>
                  <a:schemeClr val="bg1"/>
                </a:solidFill>
              </a:rPr>
              <a:t>ZONA		N. domande 	   Importo       % contributi       % popolazione</a:t>
            </a:r>
          </a:p>
          <a:p>
            <a:pPr marL="0" indent="0">
              <a:buNone/>
            </a:pPr>
            <a:r>
              <a:rPr lang="it-IT" sz="2000" b="1" dirty="0">
                <a:solidFill>
                  <a:schemeClr val="bg1"/>
                </a:solidFill>
              </a:rPr>
              <a:t>		approvate		</a:t>
            </a:r>
          </a:p>
          <a:p>
            <a:pPr marL="0" indent="0">
              <a:buNone/>
            </a:pPr>
            <a:r>
              <a:rPr lang="it-IT" sz="2000" dirty="0">
                <a:solidFill>
                  <a:schemeClr val="bg1"/>
                </a:solidFill>
              </a:rPr>
              <a:t>1 - Milano*	1.032	 	2.051.800 € 	      41,7		             25	</a:t>
            </a:r>
          </a:p>
          <a:p>
            <a:pPr marL="0" indent="0">
              <a:buNone/>
            </a:pPr>
            <a:r>
              <a:rPr lang="it-IT" sz="2000" dirty="0">
                <a:solidFill>
                  <a:schemeClr val="bg1"/>
                </a:solidFill>
              </a:rPr>
              <a:t>2 - Varese	  207	 	   447.900 € 	        9,1			12</a:t>
            </a:r>
          </a:p>
          <a:p>
            <a:pPr marL="0" indent="0">
              <a:buNone/>
            </a:pPr>
            <a:r>
              <a:rPr lang="it-IT" sz="2000" dirty="0">
                <a:solidFill>
                  <a:schemeClr val="bg1"/>
                </a:solidFill>
              </a:rPr>
              <a:t>3 - Lecco            113	 	   206.700 €               4,2			  7</a:t>
            </a:r>
          </a:p>
          <a:p>
            <a:pPr marL="0" indent="0">
              <a:buNone/>
            </a:pPr>
            <a:r>
              <a:rPr lang="it-IT" sz="2000" dirty="0">
                <a:solidFill>
                  <a:schemeClr val="bg1"/>
                </a:solidFill>
              </a:rPr>
              <a:t>4 - Rho		  313	 	   625.600 €              12,7		18</a:t>
            </a:r>
          </a:p>
          <a:p>
            <a:pPr marL="0" indent="0">
              <a:buNone/>
            </a:pPr>
            <a:r>
              <a:rPr lang="it-IT" sz="2000" dirty="0">
                <a:solidFill>
                  <a:schemeClr val="bg1"/>
                </a:solidFill>
              </a:rPr>
              <a:t>5 - Monza	  277	 	   564.000 €              11,5		16 </a:t>
            </a:r>
          </a:p>
          <a:p>
            <a:pPr marL="0" indent="0">
              <a:buNone/>
            </a:pPr>
            <a:r>
              <a:rPr lang="it-IT" sz="2000" dirty="0">
                <a:solidFill>
                  <a:schemeClr val="bg1"/>
                </a:solidFill>
              </a:rPr>
              <a:t>6 - Melegnano	  218	 	   423.000 € 	         8,6		13</a:t>
            </a:r>
          </a:p>
          <a:p>
            <a:pPr marL="0" indent="0">
              <a:buNone/>
            </a:pPr>
            <a:r>
              <a:rPr lang="it-IT" sz="2000" dirty="0">
                <a:solidFill>
                  <a:schemeClr val="bg1"/>
                </a:solidFill>
              </a:rPr>
              <a:t>7 - Sesto S.G. 	  294	 	   605.000 € 	        12,3	               9</a:t>
            </a:r>
          </a:p>
          <a:p>
            <a:pPr marL="0" indent="0">
              <a:buNone/>
            </a:pPr>
            <a:r>
              <a:rPr lang="it-IT" sz="2000" b="1" dirty="0">
                <a:solidFill>
                  <a:schemeClr val="bg1"/>
                </a:solidFill>
              </a:rPr>
              <a:t>Totale		2.454	 	4.924.000 € </a:t>
            </a:r>
          </a:p>
          <a:p>
            <a:pPr marL="0" indent="0" algn="ctr">
              <a:buNone/>
            </a:pPr>
            <a:endParaRPr lang="it-IT" sz="4800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470C25F5-6A8B-44F8-847B-35F9F6BF7F6C}"/>
              </a:ext>
            </a:extLst>
          </p:cNvPr>
          <p:cNvSpPr txBox="1"/>
          <p:nvPr/>
        </p:nvSpPr>
        <p:spPr>
          <a:xfrm>
            <a:off x="2911875" y="6448093"/>
            <a:ext cx="74749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>
                <a:solidFill>
                  <a:schemeClr val="bg1"/>
                </a:solidFill>
              </a:rPr>
              <a:t>Fonte dati: Caritas Ambrosiana – Fondo San Giuseppe</a:t>
            </a:r>
          </a:p>
        </p:txBody>
      </p:sp>
      <p:pic>
        <p:nvPicPr>
          <p:cNvPr id="5" name="Picture 2" descr="Anteprima immagine">
            <a:extLst>
              <a:ext uri="{FF2B5EF4-FFF2-40B4-BE49-F238E27FC236}">
                <a16:creationId xmlns:a16="http://schemas.microsoft.com/office/drawing/2014/main" xmlns="" id="{16D6FC1C-F6F9-43BF-9EB2-09B073739B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00927" y="6098959"/>
            <a:ext cx="496616" cy="759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9855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1CF167D2-C14B-468E-9717-2CB697A075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15230" y="772357"/>
            <a:ext cx="9567169" cy="5024761"/>
          </a:xfrm>
        </p:spPr>
        <p:txBody>
          <a:bodyPr/>
          <a:lstStyle/>
          <a:p>
            <a:pPr marL="0" indent="0" algn="ctr">
              <a:buNone/>
            </a:pPr>
            <a:r>
              <a:rPr lang="it-IT" sz="48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it-IT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2b. Contributi</a:t>
            </a:r>
            <a:r>
              <a:rPr lang="it-IT" sz="4800" b="1" i="0" u="none" strike="noStrike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erogati</a:t>
            </a:r>
          </a:p>
          <a:p>
            <a:pPr marL="0" indent="0" algn="ctr">
              <a:buNone/>
            </a:pPr>
            <a:r>
              <a:rPr lang="it-IT" sz="4800" b="1" i="0" u="none" strike="noStrike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Milano*</a:t>
            </a:r>
          </a:p>
          <a:p>
            <a:pPr marL="0" indent="0" algn="just">
              <a:buNone/>
            </a:pPr>
            <a:endParaRPr lang="it-IT" sz="2000" b="1" i="0" u="none" strike="noStrike" dirty="0"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it-IT" sz="280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it-IT" sz="2000" b="1" dirty="0">
                <a:solidFill>
                  <a:schemeClr val="bg1"/>
                </a:solidFill>
              </a:rPr>
              <a:t>ZONA						   N. domande 	      Importo</a:t>
            </a:r>
          </a:p>
          <a:p>
            <a:pPr marL="0" indent="0">
              <a:buNone/>
            </a:pPr>
            <a:r>
              <a:rPr lang="it-IT" sz="2000" b="1" dirty="0">
                <a:solidFill>
                  <a:schemeClr val="bg1"/>
                </a:solidFill>
              </a:rPr>
              <a:t>						      approvate		</a:t>
            </a:r>
          </a:p>
          <a:p>
            <a:pPr marL="0" indent="0">
              <a:buNone/>
            </a:pPr>
            <a:r>
              <a:rPr lang="it-IT" sz="2000" dirty="0">
                <a:solidFill>
                  <a:schemeClr val="bg1"/>
                </a:solidFill>
              </a:rPr>
              <a:t>1- Milano (beneficiari solo residenti)			  1.032	    2.051.800 € 	</a:t>
            </a:r>
          </a:p>
          <a:p>
            <a:pPr marL="0" indent="0">
              <a:buNone/>
            </a:pPr>
            <a:r>
              <a:rPr lang="it-IT" sz="2000" dirty="0">
                <a:solidFill>
                  <a:schemeClr val="bg1"/>
                </a:solidFill>
              </a:rPr>
              <a:t>1- Milano  (beneficiari </a:t>
            </a:r>
            <a:r>
              <a:rPr lang="it-IT" sz="2000">
                <a:solidFill>
                  <a:schemeClr val="bg1"/>
                </a:solidFill>
              </a:rPr>
              <a:t>residenti o </a:t>
            </a:r>
            <a:r>
              <a:rPr lang="it-IT" sz="2000" dirty="0">
                <a:solidFill>
                  <a:schemeClr val="bg1"/>
                </a:solidFill>
              </a:rPr>
              <a:t>che lavorano a Milano)	   1.409	     2.794.400 €</a:t>
            </a:r>
          </a:p>
          <a:p>
            <a:pPr marL="0" indent="0" algn="ctr">
              <a:buNone/>
            </a:pPr>
            <a:endParaRPr lang="it-IT" sz="1200" b="0" i="0" dirty="0">
              <a:solidFill>
                <a:srgbClr val="1F497D"/>
              </a:solidFill>
              <a:effectLst/>
              <a:latin typeface="Calibri" panose="020F0502020204030204" pitchFamily="34" charset="0"/>
            </a:endParaRPr>
          </a:p>
          <a:p>
            <a:pPr marL="0" indent="0" algn="ctr">
              <a:buNone/>
            </a:pPr>
            <a:endParaRPr lang="it-IT" sz="1200" dirty="0">
              <a:solidFill>
                <a:srgbClr val="1F497D"/>
              </a:solidFill>
              <a:latin typeface="Calibri" panose="020F0502020204030204" pitchFamily="34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470C25F5-6A8B-44F8-847B-35F9F6BF7F6C}"/>
              </a:ext>
            </a:extLst>
          </p:cNvPr>
          <p:cNvSpPr txBox="1"/>
          <p:nvPr/>
        </p:nvSpPr>
        <p:spPr>
          <a:xfrm>
            <a:off x="2911875" y="6448093"/>
            <a:ext cx="74749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>
                <a:solidFill>
                  <a:schemeClr val="bg1"/>
                </a:solidFill>
              </a:rPr>
              <a:t>Fonte dati: Caritas Ambrosiana – Fondo San Giuseppe</a:t>
            </a:r>
          </a:p>
        </p:txBody>
      </p:sp>
      <p:pic>
        <p:nvPicPr>
          <p:cNvPr id="5" name="Picture 2" descr="Anteprima immagine">
            <a:extLst>
              <a:ext uri="{FF2B5EF4-FFF2-40B4-BE49-F238E27FC236}">
                <a16:creationId xmlns:a16="http://schemas.microsoft.com/office/drawing/2014/main" xmlns="" id="{EAD77A14-36BA-4933-9A09-90ED11E3A5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00927" y="6098959"/>
            <a:ext cx="496616" cy="759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69610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1CF167D2-C14B-468E-9717-2CB697A075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6142" y="213065"/>
            <a:ext cx="8294915" cy="5643450"/>
          </a:xfrm>
        </p:spPr>
        <p:txBody>
          <a:bodyPr/>
          <a:lstStyle/>
          <a:p>
            <a:pPr marL="0" indent="0" algn="ctr">
              <a:buNone/>
            </a:pPr>
            <a:r>
              <a:rPr lang="it-IT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it-IT" sz="4800" b="1" dirty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3. Donazioni ricevute</a:t>
            </a:r>
            <a:endParaRPr lang="it-IT" sz="4800" b="1" i="0" u="none" strike="noStrike" dirty="0">
              <a:solidFill>
                <a:srgbClr val="000000"/>
              </a:solidFill>
              <a:effectLst/>
              <a:latin typeface="+mj-lt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it-IT" sz="2000" b="1" dirty="0">
              <a:solidFill>
                <a:schemeClr val="bg1"/>
              </a:solidFill>
              <a:latin typeface="+mj-lt"/>
            </a:endParaRPr>
          </a:p>
          <a:p>
            <a:pPr marL="0" indent="0">
              <a:buNone/>
            </a:pPr>
            <a:r>
              <a:rPr lang="it-IT" sz="2000" b="1" dirty="0">
                <a:solidFill>
                  <a:schemeClr val="bg1"/>
                </a:solidFill>
              </a:rPr>
              <a:t>ZONA			N. offerte	Importo	% donazioni</a:t>
            </a:r>
          </a:p>
          <a:p>
            <a:pPr marL="0" indent="0" algn="just">
              <a:buNone/>
            </a:pPr>
            <a:r>
              <a:rPr lang="it-IT" sz="2000" dirty="0">
                <a:solidFill>
                  <a:schemeClr val="bg1"/>
                </a:solidFill>
              </a:rPr>
              <a:t>1 - Milano 		1.082	 	1.528.870,34 € 		42,3</a:t>
            </a:r>
          </a:p>
          <a:p>
            <a:pPr marL="0" indent="0" algn="just">
              <a:buNone/>
            </a:pPr>
            <a:r>
              <a:rPr lang="it-IT" sz="2000" dirty="0">
                <a:solidFill>
                  <a:schemeClr val="bg1"/>
                </a:solidFill>
              </a:rPr>
              <a:t>2 - Varese		234	 	142.915,00 € 		4,0</a:t>
            </a:r>
          </a:p>
          <a:p>
            <a:pPr marL="0" indent="0" algn="just">
              <a:buNone/>
            </a:pPr>
            <a:r>
              <a:rPr lang="it-IT" sz="2000" dirty="0">
                <a:solidFill>
                  <a:schemeClr val="bg1"/>
                </a:solidFill>
              </a:rPr>
              <a:t>3 - Lecco		196	 	78.243,00 € 		2,2</a:t>
            </a:r>
          </a:p>
          <a:p>
            <a:pPr marL="0" indent="0" algn="just">
              <a:buNone/>
            </a:pPr>
            <a:r>
              <a:rPr lang="it-IT" sz="2000" dirty="0">
                <a:solidFill>
                  <a:schemeClr val="bg1"/>
                </a:solidFill>
              </a:rPr>
              <a:t>4 - Rho			355	 	159.134,00 €		4,4 </a:t>
            </a:r>
          </a:p>
          <a:p>
            <a:pPr marL="0" indent="0" algn="just">
              <a:buNone/>
            </a:pPr>
            <a:r>
              <a:rPr lang="it-IT" sz="2000" dirty="0">
                <a:solidFill>
                  <a:schemeClr val="bg1"/>
                </a:solidFill>
              </a:rPr>
              <a:t>5 - Monza		380	 	157.342,00 € 		4,4</a:t>
            </a:r>
          </a:p>
          <a:p>
            <a:pPr marL="0" indent="0" algn="just">
              <a:buNone/>
            </a:pPr>
            <a:r>
              <a:rPr lang="it-IT" sz="2000" dirty="0">
                <a:solidFill>
                  <a:schemeClr val="bg1"/>
                </a:solidFill>
              </a:rPr>
              <a:t>6 - Melegnano		235		 71.466,00 € 		2,0</a:t>
            </a:r>
          </a:p>
          <a:p>
            <a:pPr marL="0" indent="0" algn="just">
              <a:buNone/>
            </a:pPr>
            <a:r>
              <a:rPr lang="it-IT" sz="2000" dirty="0">
                <a:solidFill>
                  <a:schemeClr val="bg1"/>
                </a:solidFill>
              </a:rPr>
              <a:t>7 - Sesto		288	 	101.030,00 € 		2,8</a:t>
            </a:r>
          </a:p>
          <a:p>
            <a:pPr marL="0" indent="0" algn="just">
              <a:buNone/>
            </a:pPr>
            <a:r>
              <a:rPr lang="it-IT" sz="2000" dirty="0">
                <a:solidFill>
                  <a:schemeClr val="bg1"/>
                </a:solidFill>
              </a:rPr>
              <a:t>8 - Fuori diocesi		112	 	189.554,00 € 		5,2</a:t>
            </a:r>
          </a:p>
          <a:p>
            <a:pPr marL="0" indent="0" algn="just">
              <a:buNone/>
            </a:pPr>
            <a:r>
              <a:rPr lang="it-IT" sz="2000" dirty="0">
                <a:solidFill>
                  <a:schemeClr val="bg1"/>
                </a:solidFill>
              </a:rPr>
              <a:t>8 - Località non </a:t>
            </a:r>
          </a:p>
          <a:p>
            <a:pPr marL="0" indent="0" algn="just">
              <a:buNone/>
            </a:pPr>
            <a:r>
              <a:rPr lang="it-IT" sz="2000" dirty="0">
                <a:solidFill>
                  <a:schemeClr val="bg1"/>
                </a:solidFill>
              </a:rPr>
              <a:t>     indicata		2.734	 	1.187.799,00 €		32,8</a:t>
            </a:r>
          </a:p>
          <a:p>
            <a:pPr marL="0" indent="0" algn="just">
              <a:buNone/>
            </a:pPr>
            <a:r>
              <a:rPr lang="it-IT" sz="2000" b="1" dirty="0">
                <a:solidFill>
                  <a:schemeClr val="bg1"/>
                </a:solidFill>
              </a:rPr>
              <a:t>Totale			5.616		3.616.353,34 € 		100,0</a:t>
            </a:r>
          </a:p>
          <a:p>
            <a:pPr marL="0" indent="0" algn="just">
              <a:buNone/>
            </a:pPr>
            <a:endParaRPr lang="it-IT" sz="2000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endParaRPr lang="it-IT" sz="2000" dirty="0">
              <a:solidFill>
                <a:schemeClr val="bg1"/>
              </a:solidFill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470C25F5-6A8B-44F8-847B-35F9F6BF7F6C}"/>
              </a:ext>
            </a:extLst>
          </p:cNvPr>
          <p:cNvSpPr txBox="1"/>
          <p:nvPr/>
        </p:nvSpPr>
        <p:spPr>
          <a:xfrm>
            <a:off x="2911875" y="6448093"/>
            <a:ext cx="74749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>
                <a:solidFill>
                  <a:schemeClr val="bg1"/>
                </a:solidFill>
              </a:rPr>
              <a:t>Fonte dati: Caritas Ambrosiana – Fondo San Giuseppe</a:t>
            </a:r>
          </a:p>
        </p:txBody>
      </p:sp>
      <p:pic>
        <p:nvPicPr>
          <p:cNvPr id="5" name="Picture 2" descr="Anteprima immagine">
            <a:extLst>
              <a:ext uri="{FF2B5EF4-FFF2-40B4-BE49-F238E27FC236}">
                <a16:creationId xmlns:a16="http://schemas.microsoft.com/office/drawing/2014/main" xmlns="" id="{8BA09FED-8C21-4015-ABDC-60B75AFA59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00927" y="6098959"/>
            <a:ext cx="496616" cy="759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87349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470C25F5-6A8B-44F8-847B-35F9F6BF7F6C}"/>
              </a:ext>
            </a:extLst>
          </p:cNvPr>
          <p:cNvSpPr txBox="1"/>
          <p:nvPr/>
        </p:nvSpPr>
        <p:spPr>
          <a:xfrm>
            <a:off x="3071673" y="6323575"/>
            <a:ext cx="74749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>
                <a:solidFill>
                  <a:schemeClr val="bg1"/>
                </a:solidFill>
              </a:rPr>
              <a:t>Fonte dati: Caritas Ambrosiana – Fondo San Giuseppe</a:t>
            </a:r>
          </a:p>
        </p:txBody>
      </p:sp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xmlns="" id="{3F146652-4C6B-4C9F-A25C-263B16F4BB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2153593"/>
              </p:ext>
            </p:extLst>
          </p:nvPr>
        </p:nvGraphicFramePr>
        <p:xfrm>
          <a:off x="2293028" y="1757779"/>
          <a:ext cx="7229475" cy="34064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185147">
                  <a:extLst>
                    <a:ext uri="{9D8B030D-6E8A-4147-A177-3AD203B41FA5}">
                      <a16:colId xmlns:a16="http://schemas.microsoft.com/office/drawing/2014/main" xmlns="" val="2078962164"/>
                    </a:ext>
                  </a:extLst>
                </a:gridCol>
                <a:gridCol w="1044328">
                  <a:extLst>
                    <a:ext uri="{9D8B030D-6E8A-4147-A177-3AD203B41FA5}">
                      <a16:colId xmlns:a16="http://schemas.microsoft.com/office/drawing/2014/main" xmlns="" val="3808034822"/>
                    </a:ext>
                  </a:extLst>
                </a:gridCol>
              </a:tblGrid>
              <a:tr h="815342">
                <a:tc>
                  <a:txBody>
                    <a:bodyPr/>
                    <a:lstStyle/>
                    <a:p>
                      <a:pPr marL="285750" indent="-285750" algn="l" fontAlgn="b">
                        <a:buFont typeface="Wingdings" panose="05000000000000000000" pitchFamily="2" charset="2"/>
                        <a:buChar char="Ø"/>
                      </a:pPr>
                      <a:r>
                        <a:rPr lang="it-IT" sz="2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Uomo </a:t>
                      </a:r>
                      <a:endParaRPr lang="it-IT" sz="2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53,8%</a:t>
                      </a:r>
                      <a:endParaRPr lang="it-IT" sz="2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371785249"/>
                  </a:ext>
                </a:extLst>
              </a:tr>
              <a:tr h="645513">
                <a:tc>
                  <a:txBody>
                    <a:bodyPr/>
                    <a:lstStyle/>
                    <a:p>
                      <a:pPr marL="285750" indent="-285750" algn="l" fontAlgn="b">
                        <a:buFont typeface="Wingdings" panose="05000000000000000000" pitchFamily="2" charset="2"/>
                        <a:buChar char="Ø"/>
                      </a:pPr>
                      <a:r>
                        <a:rPr lang="it-IT" sz="2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Tra i 35 e 44 anni</a:t>
                      </a:r>
                      <a:endParaRPr lang="it-IT" sz="2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36,5%</a:t>
                      </a:r>
                      <a:endParaRPr lang="it-IT" sz="2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207195787"/>
                  </a:ext>
                </a:extLst>
              </a:tr>
              <a:tr h="645513">
                <a:tc>
                  <a:txBody>
                    <a:bodyPr/>
                    <a:lstStyle/>
                    <a:p>
                      <a:pPr marL="285750" indent="-285750" algn="l" fontAlgn="b">
                        <a:buFont typeface="Wingdings" panose="05000000000000000000" pitchFamily="2" charset="2"/>
                        <a:buChar char="Ø"/>
                      </a:pPr>
                      <a:r>
                        <a:rPr lang="it-IT" sz="2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Straniero</a:t>
                      </a:r>
                      <a:endParaRPr lang="it-IT" sz="2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58,7%</a:t>
                      </a:r>
                      <a:endParaRPr lang="it-IT" sz="2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851406743"/>
                  </a:ext>
                </a:extLst>
              </a:tr>
              <a:tr h="654587">
                <a:tc>
                  <a:txBody>
                    <a:bodyPr/>
                    <a:lstStyle/>
                    <a:p>
                      <a:pPr marL="285750" indent="-285750" algn="l" fontAlgn="b">
                        <a:buFont typeface="Wingdings" panose="05000000000000000000" pitchFamily="2" charset="2"/>
                        <a:buChar char="Ø"/>
                      </a:pPr>
                      <a:r>
                        <a:rPr lang="it-IT" sz="2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In coppia con 1 o 2 minori</a:t>
                      </a:r>
                      <a:endParaRPr lang="it-IT" sz="2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38,5%</a:t>
                      </a:r>
                      <a:endParaRPr lang="it-IT" sz="2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579542737"/>
                  </a:ext>
                </a:extLst>
              </a:tr>
              <a:tr h="645513">
                <a:tc>
                  <a:txBody>
                    <a:bodyPr/>
                    <a:lstStyle/>
                    <a:p>
                      <a:pPr marL="285750" indent="-285750" algn="l" fontAlgn="b">
                        <a:buFont typeface="Wingdings" panose="05000000000000000000" pitchFamily="2" charset="2"/>
                        <a:buChar char="Ø"/>
                      </a:pPr>
                      <a:r>
                        <a:rPr lang="it-IT" sz="2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Cassintegrato/sospeso</a:t>
                      </a:r>
                      <a:endParaRPr lang="it-IT" sz="2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38,4%</a:t>
                      </a:r>
                      <a:endParaRPr lang="it-IT" sz="2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356548383"/>
                  </a:ext>
                </a:extLst>
              </a:tr>
            </a:tbl>
          </a:graphicData>
        </a:graphic>
      </p:graphicFrame>
      <p:sp>
        <p:nvSpPr>
          <p:cNvPr id="9" name="CasellaDiTesto 8">
            <a:extLst>
              <a:ext uri="{FF2B5EF4-FFF2-40B4-BE49-F238E27FC236}">
                <a16:creationId xmlns:a16="http://schemas.microsoft.com/office/drawing/2014/main" xmlns="" id="{425EAD1B-471D-4A28-BD83-1D0CD574AF67}"/>
              </a:ext>
            </a:extLst>
          </p:cNvPr>
          <p:cNvSpPr txBox="1"/>
          <p:nvPr/>
        </p:nvSpPr>
        <p:spPr>
          <a:xfrm>
            <a:off x="2293028" y="534425"/>
            <a:ext cx="764774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4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it-IT" sz="4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it-IT" sz="4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Identikit</a:t>
            </a:r>
            <a:r>
              <a:rPr lang="it-IT" sz="4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it-IT" sz="4800" dirty="0"/>
          </a:p>
        </p:txBody>
      </p:sp>
      <p:pic>
        <p:nvPicPr>
          <p:cNvPr id="6" name="Picture 2" descr="Anteprima immagine">
            <a:extLst>
              <a:ext uri="{FF2B5EF4-FFF2-40B4-BE49-F238E27FC236}">
                <a16:creationId xmlns:a16="http://schemas.microsoft.com/office/drawing/2014/main" xmlns="" id="{9D1764D8-768F-4AAC-8CFB-E66C513DDC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00927" y="6098959"/>
            <a:ext cx="496616" cy="759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3054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1CF167D2-C14B-468E-9717-2CB697A075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7774" y="745724"/>
            <a:ext cx="10334625" cy="4438835"/>
          </a:xfrm>
        </p:spPr>
        <p:txBody>
          <a:bodyPr/>
          <a:lstStyle/>
          <a:p>
            <a:pPr marL="0" indent="0" algn="ctr">
              <a:buNone/>
            </a:pPr>
            <a:r>
              <a:rPr lang="it-IT" sz="4400" b="1" dirty="0">
                <a:solidFill>
                  <a:schemeClr val="bg1"/>
                </a:solidFill>
              </a:rPr>
              <a:t>5. Cittadinanza </a:t>
            </a:r>
          </a:p>
          <a:p>
            <a:pPr marL="0" indent="0" algn="ctr">
              <a:buNone/>
            </a:pPr>
            <a:r>
              <a:rPr lang="it-IT" sz="2000" b="1" dirty="0">
                <a:solidFill>
                  <a:schemeClr val="bg1"/>
                </a:solidFill>
              </a:rPr>
              <a:t>(tot 2.454)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470C25F5-6A8B-44F8-847B-35F9F6BF7F6C}"/>
              </a:ext>
            </a:extLst>
          </p:cNvPr>
          <p:cNvSpPr txBox="1"/>
          <p:nvPr/>
        </p:nvSpPr>
        <p:spPr>
          <a:xfrm>
            <a:off x="2911875" y="6484620"/>
            <a:ext cx="74749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>
                <a:solidFill>
                  <a:schemeClr val="bg1"/>
                </a:solidFill>
              </a:rPr>
              <a:t>Fonte dati: Caritas Ambrosiana – Fondo San Giuseppe</a:t>
            </a:r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xmlns="" id="{EF8C683E-AB5B-4396-93F1-CF10681CD8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0389" y="2597415"/>
            <a:ext cx="4584589" cy="2786113"/>
          </a:xfrm>
          <a:prstGeom prst="rect">
            <a:avLst/>
          </a:prstGeom>
        </p:spPr>
      </p:pic>
      <p:pic>
        <p:nvPicPr>
          <p:cNvPr id="10" name="Immagine 9">
            <a:extLst>
              <a:ext uri="{FF2B5EF4-FFF2-40B4-BE49-F238E27FC236}">
                <a16:creationId xmlns:a16="http://schemas.microsoft.com/office/drawing/2014/main" xmlns="" id="{09957880-B817-4EE1-AC46-0AAF1C0D98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59969" y="2627897"/>
            <a:ext cx="4584589" cy="2755631"/>
          </a:xfrm>
          <a:prstGeom prst="rect">
            <a:avLst/>
          </a:prstGeom>
        </p:spPr>
      </p:pic>
      <p:pic>
        <p:nvPicPr>
          <p:cNvPr id="6" name="Picture 2" descr="Anteprima immagine">
            <a:extLst>
              <a:ext uri="{FF2B5EF4-FFF2-40B4-BE49-F238E27FC236}">
                <a16:creationId xmlns:a16="http://schemas.microsoft.com/office/drawing/2014/main" xmlns="" id="{F2013C14-FBA1-42B3-96E0-6912EC3478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00927" y="6098959"/>
            <a:ext cx="496616" cy="759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54797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1CF167D2-C14B-468E-9717-2CB697A075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745724"/>
            <a:ext cx="10079115" cy="5157926"/>
          </a:xfrm>
        </p:spPr>
        <p:txBody>
          <a:bodyPr/>
          <a:lstStyle/>
          <a:p>
            <a:pPr marL="0" indent="0" algn="ctr">
              <a:buNone/>
            </a:pPr>
            <a:r>
              <a:rPr lang="it-IT" sz="4400" b="1" dirty="0">
                <a:solidFill>
                  <a:schemeClr val="bg1"/>
                </a:solidFill>
              </a:rPr>
              <a:t>6. Composizione nucleo familiare </a:t>
            </a:r>
          </a:p>
          <a:p>
            <a:pPr marL="0" indent="0" algn="ctr">
              <a:buNone/>
            </a:pPr>
            <a:r>
              <a:rPr lang="it-IT" sz="2000" b="1" dirty="0">
                <a:solidFill>
                  <a:schemeClr val="bg1"/>
                </a:solidFill>
              </a:rPr>
              <a:t>(tot 2.454)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470C25F5-6A8B-44F8-847B-35F9F6BF7F6C}"/>
              </a:ext>
            </a:extLst>
          </p:cNvPr>
          <p:cNvSpPr txBox="1"/>
          <p:nvPr/>
        </p:nvSpPr>
        <p:spPr>
          <a:xfrm>
            <a:off x="2911875" y="6448093"/>
            <a:ext cx="74749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>
                <a:solidFill>
                  <a:schemeClr val="bg1"/>
                </a:solidFill>
              </a:rPr>
              <a:t>Fonte dati: Caritas Ambrosiana – Fondo San Giuseppe</a:t>
            </a:r>
          </a:p>
        </p:txBody>
      </p:sp>
      <p:graphicFrame>
        <p:nvGraphicFramePr>
          <p:cNvPr id="9" name="Grafico 8">
            <a:extLst>
              <a:ext uri="{FF2B5EF4-FFF2-40B4-BE49-F238E27FC236}">
                <a16:creationId xmlns:a16="http://schemas.microsoft.com/office/drawing/2014/main" xmlns="" id="{175DFAD2-4AE8-49C2-8943-535213BC6AA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45717154"/>
              </p:ext>
            </p:extLst>
          </p:nvPr>
        </p:nvGraphicFramePr>
        <p:xfrm>
          <a:off x="1809750" y="280035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Grafico 9">
            <a:extLst>
              <a:ext uri="{FF2B5EF4-FFF2-40B4-BE49-F238E27FC236}">
                <a16:creationId xmlns:a16="http://schemas.microsoft.com/office/drawing/2014/main" xmlns="" id="{A797E5CD-1399-4401-B035-D454DC866C2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66388424"/>
              </p:ext>
            </p:extLst>
          </p:nvPr>
        </p:nvGraphicFramePr>
        <p:xfrm>
          <a:off x="7115173" y="280035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5" name="Immagine 4">
            <a:extLst>
              <a:ext uri="{FF2B5EF4-FFF2-40B4-BE49-F238E27FC236}">
                <a16:creationId xmlns:a16="http://schemas.microsoft.com/office/drawing/2014/main" xmlns="" id="{F9CB2A43-91B7-44C4-A147-791FE5A77C0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09750" y="2787919"/>
            <a:ext cx="4584589" cy="2755631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xmlns="" id="{C420BB6E-6A65-44F4-9A4D-982AF6293CF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15173" y="2800350"/>
            <a:ext cx="4584589" cy="2755631"/>
          </a:xfrm>
          <a:prstGeom prst="rect">
            <a:avLst/>
          </a:prstGeom>
        </p:spPr>
      </p:pic>
      <p:pic>
        <p:nvPicPr>
          <p:cNvPr id="8" name="Picture 2" descr="Anteprima immagine">
            <a:extLst>
              <a:ext uri="{FF2B5EF4-FFF2-40B4-BE49-F238E27FC236}">
                <a16:creationId xmlns:a16="http://schemas.microsoft.com/office/drawing/2014/main" xmlns="" id="{3B94AA91-EADD-459E-9320-C8AE5468FE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00927" y="6098959"/>
            <a:ext cx="496616" cy="759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84399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1CF167D2-C14B-468E-9717-2CB697A075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896645"/>
            <a:ext cx="10176769" cy="5053305"/>
          </a:xfrm>
        </p:spPr>
        <p:txBody>
          <a:bodyPr/>
          <a:lstStyle/>
          <a:p>
            <a:pPr marL="0" indent="0" algn="ctr">
              <a:buNone/>
            </a:pPr>
            <a:r>
              <a:rPr lang="it-IT" sz="4400" b="1" dirty="0">
                <a:solidFill>
                  <a:schemeClr val="bg1"/>
                </a:solidFill>
              </a:rPr>
              <a:t>7. Situazione lavorativa</a:t>
            </a:r>
          </a:p>
          <a:p>
            <a:pPr marL="0" indent="0" algn="ctr">
              <a:buNone/>
            </a:pPr>
            <a:r>
              <a:rPr lang="it-IT" sz="2000" b="1" dirty="0">
                <a:solidFill>
                  <a:schemeClr val="bg1"/>
                </a:solidFill>
              </a:rPr>
              <a:t>(tot 2.454)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470C25F5-6A8B-44F8-847B-35F9F6BF7F6C}"/>
              </a:ext>
            </a:extLst>
          </p:cNvPr>
          <p:cNvSpPr txBox="1"/>
          <p:nvPr/>
        </p:nvSpPr>
        <p:spPr>
          <a:xfrm>
            <a:off x="2911875" y="6448093"/>
            <a:ext cx="74749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>
                <a:solidFill>
                  <a:schemeClr val="bg1"/>
                </a:solidFill>
              </a:rPr>
              <a:t>Fonte dati: Caritas Ambrosiana – Fondo San Giuseppe</a:t>
            </a:r>
          </a:p>
        </p:txBody>
      </p:sp>
      <p:pic>
        <p:nvPicPr>
          <p:cNvPr id="6" name="Picture 2" descr="Anteprima immagine">
            <a:extLst>
              <a:ext uri="{FF2B5EF4-FFF2-40B4-BE49-F238E27FC236}">
                <a16:creationId xmlns:a16="http://schemas.microsoft.com/office/drawing/2014/main" xmlns="" id="{73A6EABE-557F-4C68-81DE-312164DB8A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00927" y="6098959"/>
            <a:ext cx="496616" cy="759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xmlns="" id="{E6E426B4-0A61-4B32-9D1F-5555481479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49374" y="2264248"/>
            <a:ext cx="4584589" cy="2755631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:a16="http://schemas.microsoft.com/office/drawing/2014/main" xmlns="" id="{C9D1B60D-5228-4DA2-9320-F32F59AD474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05735" y="2264248"/>
            <a:ext cx="4737003" cy="2755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0505332"/>
      </p:ext>
    </p:extLst>
  </p:cSld>
  <p:clrMapOvr>
    <a:masterClrMapping/>
  </p:clrMapOvr>
</p:sld>
</file>

<file path=ppt/theme/theme1.xml><?xml version="1.0" encoding="utf-8"?>
<a:theme xmlns:a="http://schemas.openxmlformats.org/drawingml/2006/main" name="pptE742.tmp">
  <a:themeElements>
    <a:clrScheme name="Personalizzato 3">
      <a:dk1>
        <a:srgbClr val="FFFFFF"/>
      </a:dk1>
      <a:lt1>
        <a:srgbClr val="000000"/>
      </a:lt1>
      <a:dk2>
        <a:srgbClr val="FFFFFF"/>
      </a:dk2>
      <a:lt2>
        <a:srgbClr val="FFFFFF"/>
      </a:lt2>
      <a:accent1>
        <a:srgbClr val="C00000"/>
      </a:accent1>
      <a:accent2>
        <a:srgbClr val="FFC000"/>
      </a:accent2>
      <a:accent3>
        <a:srgbClr val="FFFF00"/>
      </a:accent3>
      <a:accent4>
        <a:srgbClr val="92D050"/>
      </a:accent4>
      <a:accent5>
        <a:srgbClr val="480000"/>
      </a:accent5>
      <a:accent6>
        <a:srgbClr val="CC6600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611</TotalTime>
  <Words>348</Words>
  <Application>Microsoft Office PowerPoint</Application>
  <PresentationFormat>Widescreen</PresentationFormat>
  <Paragraphs>97</Paragraphs>
  <Slides>12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6" baseType="lpstr">
      <vt:lpstr>Arial</vt:lpstr>
      <vt:lpstr>Calibri</vt:lpstr>
      <vt:lpstr>Wingdings</vt:lpstr>
      <vt:lpstr>pptE742.tmp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Monitoraggio CdA di novembre 2020</dc:title>
  <dc:creator>Stefano Sbona</dc:creator>
  <cp:lastModifiedBy>Chiavarini francesco</cp:lastModifiedBy>
  <cp:revision>99</cp:revision>
  <cp:lastPrinted>2021-03-29T16:25:29Z</cp:lastPrinted>
  <dcterms:created xsi:type="dcterms:W3CDTF">2020-12-17T09:53:40Z</dcterms:created>
  <dcterms:modified xsi:type="dcterms:W3CDTF">2021-03-29T16:43:49Z</dcterms:modified>
</cp:coreProperties>
</file>