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77"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B5013-354D-4B7E-9266-E6AD3B7B138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70972D43-30A4-4170-BB91-4DE38F3151C7}">
      <dgm:prSet/>
      <dgm:spPr/>
      <dgm:t>
        <a:bodyPr/>
        <a:lstStyle/>
        <a:p>
          <a:r>
            <a:rPr lang="it-IT" baseline="0" dirty="0" smtClean="0"/>
            <a:t>Tre </a:t>
          </a:r>
          <a:br>
            <a:rPr lang="it-IT" baseline="0" dirty="0" smtClean="0"/>
          </a:br>
          <a:r>
            <a:rPr lang="it-IT" baseline="0" dirty="0" smtClean="0"/>
            <a:t>INTERVENTI </a:t>
          </a:r>
          <a:r>
            <a:rPr lang="it-IT" baseline="0" dirty="0"/>
            <a:t>DI PAPA FRANCESCO OFFRONO L’ORIZZONTE PER OGNI CREDENTE:</a:t>
          </a:r>
          <a:endParaRPr lang="it-IT" dirty="0"/>
        </a:p>
      </dgm:t>
    </dgm:pt>
    <dgm:pt modelId="{2A61762C-2BB5-4E90-A5FB-35F245225EA9}" type="parTrans" cxnId="{FCCDEF4A-DB8C-44C1-8F8E-14A447DD08E8}">
      <dgm:prSet/>
      <dgm:spPr/>
      <dgm:t>
        <a:bodyPr/>
        <a:lstStyle/>
        <a:p>
          <a:endParaRPr lang="it-IT"/>
        </a:p>
      </dgm:t>
    </dgm:pt>
    <dgm:pt modelId="{5EE1D3A8-ACDA-4ECE-9DEB-FCEB212C5684}" type="sibTrans" cxnId="{FCCDEF4A-DB8C-44C1-8F8E-14A447DD08E8}">
      <dgm:prSet/>
      <dgm:spPr/>
      <dgm:t>
        <a:bodyPr/>
        <a:lstStyle/>
        <a:p>
          <a:endParaRPr lang="it-IT"/>
        </a:p>
      </dgm:t>
    </dgm:pt>
    <dgm:pt modelId="{C5AAA612-8007-43BA-AEC9-8BEA3E99E538}">
      <dgm:prSet/>
      <dgm:spPr/>
      <dgm:t>
        <a:bodyPr/>
        <a:lstStyle/>
        <a:p>
          <a:r>
            <a:rPr lang="it-IT" baseline="0"/>
            <a:t>LA BOLLA DI INDIZIONE</a:t>
          </a:r>
          <a:endParaRPr lang="it-IT"/>
        </a:p>
      </dgm:t>
    </dgm:pt>
    <dgm:pt modelId="{ABDE6F19-738C-400D-A4E5-CA64E4AB2749}" type="parTrans" cxnId="{61CE8C22-EB03-407F-BD23-22DA8DE941DA}">
      <dgm:prSet/>
      <dgm:spPr/>
      <dgm:t>
        <a:bodyPr/>
        <a:lstStyle/>
        <a:p>
          <a:endParaRPr lang="it-IT"/>
        </a:p>
      </dgm:t>
    </dgm:pt>
    <dgm:pt modelId="{8244F86E-6802-4DF3-A992-3FF2889D0B54}" type="sibTrans" cxnId="{61CE8C22-EB03-407F-BD23-22DA8DE941DA}">
      <dgm:prSet/>
      <dgm:spPr/>
      <dgm:t>
        <a:bodyPr/>
        <a:lstStyle/>
        <a:p>
          <a:endParaRPr lang="it-IT"/>
        </a:p>
      </dgm:t>
    </dgm:pt>
    <dgm:pt modelId="{2636C878-275D-4F00-BF2C-3A136B327D26}">
      <dgm:prSet/>
      <dgm:spPr/>
      <dgm:t>
        <a:bodyPr/>
        <a:lstStyle/>
        <a:p>
          <a:r>
            <a:rPr lang="it-IT" baseline="0"/>
            <a:t>L’OMELIA NELLA NOTTE DI NATALE 2024</a:t>
          </a:r>
          <a:endParaRPr lang="it-IT"/>
        </a:p>
      </dgm:t>
    </dgm:pt>
    <dgm:pt modelId="{D307F21B-0D99-42AE-9AAC-143C6B96BD1A}" type="parTrans" cxnId="{A9232535-0A53-4560-A004-7CC0B609ECC6}">
      <dgm:prSet/>
      <dgm:spPr/>
      <dgm:t>
        <a:bodyPr/>
        <a:lstStyle/>
        <a:p>
          <a:endParaRPr lang="it-IT"/>
        </a:p>
      </dgm:t>
    </dgm:pt>
    <dgm:pt modelId="{A36C371B-A065-4D14-90D9-AC079A5C6034}" type="sibTrans" cxnId="{A9232535-0A53-4560-A004-7CC0B609ECC6}">
      <dgm:prSet/>
      <dgm:spPr/>
      <dgm:t>
        <a:bodyPr/>
        <a:lstStyle/>
        <a:p>
          <a:endParaRPr lang="it-IT"/>
        </a:p>
      </dgm:t>
    </dgm:pt>
    <dgm:pt modelId="{388A13F5-F1D9-45CC-BFA5-682BFCFD27CE}">
      <dgm:prSet/>
      <dgm:spPr/>
      <dgm:t>
        <a:bodyPr/>
        <a:lstStyle/>
        <a:p>
          <a:r>
            <a:rPr lang="it-IT" baseline="0"/>
            <a:t>INTERVENTO NEL CARCERE DI REBIBBIA</a:t>
          </a:r>
          <a:endParaRPr lang="it-IT"/>
        </a:p>
      </dgm:t>
    </dgm:pt>
    <dgm:pt modelId="{92288FFD-1D33-43C7-9ECD-8BE61E734F31}" type="parTrans" cxnId="{DBEBE0DE-B2FA-4C31-9A34-6C59275A32FE}">
      <dgm:prSet/>
      <dgm:spPr/>
      <dgm:t>
        <a:bodyPr/>
        <a:lstStyle/>
        <a:p>
          <a:endParaRPr lang="it-IT"/>
        </a:p>
      </dgm:t>
    </dgm:pt>
    <dgm:pt modelId="{7346CBA9-7103-4C71-AED2-0AA566636515}" type="sibTrans" cxnId="{DBEBE0DE-B2FA-4C31-9A34-6C59275A32FE}">
      <dgm:prSet/>
      <dgm:spPr/>
      <dgm:t>
        <a:bodyPr/>
        <a:lstStyle/>
        <a:p>
          <a:endParaRPr lang="it-IT"/>
        </a:p>
      </dgm:t>
    </dgm:pt>
    <dgm:pt modelId="{BD6AAB28-498C-435C-86B9-5EA7165158A1}" type="pres">
      <dgm:prSet presAssocID="{492B5013-354D-4B7E-9266-E6AD3B7B138D}" presName="composite" presStyleCnt="0">
        <dgm:presLayoutVars>
          <dgm:chMax val="5"/>
          <dgm:dir/>
          <dgm:animLvl val="ctr"/>
          <dgm:resizeHandles val="exact"/>
        </dgm:presLayoutVars>
      </dgm:prSet>
      <dgm:spPr/>
      <dgm:t>
        <a:bodyPr/>
        <a:lstStyle/>
        <a:p>
          <a:endParaRPr lang="it-IT"/>
        </a:p>
      </dgm:t>
    </dgm:pt>
    <dgm:pt modelId="{31FA64DA-25DF-4D44-9686-BE14EB31AC97}" type="pres">
      <dgm:prSet presAssocID="{492B5013-354D-4B7E-9266-E6AD3B7B138D}" presName="cycle" presStyleCnt="0"/>
      <dgm:spPr/>
    </dgm:pt>
    <dgm:pt modelId="{B46492A0-DC1F-43E4-91F3-67446B2EF848}" type="pres">
      <dgm:prSet presAssocID="{492B5013-354D-4B7E-9266-E6AD3B7B138D}" presName="centerShape" presStyleCnt="0"/>
      <dgm:spPr/>
    </dgm:pt>
    <dgm:pt modelId="{1674C0AF-9DFE-4F5C-BE72-27D0B3FB9BFF}" type="pres">
      <dgm:prSet presAssocID="{492B5013-354D-4B7E-9266-E6AD3B7B138D}" presName="connSite" presStyleLbl="node1" presStyleIdx="0" presStyleCnt="2"/>
      <dgm:spPr/>
    </dgm:pt>
    <dgm:pt modelId="{94A0E403-1125-4BB4-B685-E927AF765E23}" type="pres">
      <dgm:prSet presAssocID="{492B5013-354D-4B7E-9266-E6AD3B7B138D}" presName="visible" presStyleLbl="node1" presStyleIdx="0" presStyleCnt="2"/>
      <dgm:spPr>
        <a:blipFill rotWithShape="1">
          <a:blip xmlns:r="http://schemas.openxmlformats.org/officeDocument/2006/relationships" r:embed="rId1"/>
          <a:srcRect/>
          <a:stretch>
            <a:fillRect l="-39000" r="-39000"/>
          </a:stretch>
        </a:blipFill>
      </dgm:spPr>
    </dgm:pt>
    <dgm:pt modelId="{5370B9BD-08A0-403B-BE41-BE5262C4DFD7}" type="pres">
      <dgm:prSet presAssocID="{2A61762C-2BB5-4E90-A5FB-35F245225EA9}" presName="Name25" presStyleLbl="parChTrans1D1" presStyleIdx="0" presStyleCnt="1"/>
      <dgm:spPr/>
      <dgm:t>
        <a:bodyPr/>
        <a:lstStyle/>
        <a:p>
          <a:endParaRPr lang="it-IT"/>
        </a:p>
      </dgm:t>
    </dgm:pt>
    <dgm:pt modelId="{EEE47A4F-17A7-441E-9D3C-AC5BCE67A71F}" type="pres">
      <dgm:prSet presAssocID="{70972D43-30A4-4170-BB91-4DE38F3151C7}" presName="node" presStyleCnt="0"/>
      <dgm:spPr/>
    </dgm:pt>
    <dgm:pt modelId="{368610DF-5A04-4F23-B969-B6683327004B}" type="pres">
      <dgm:prSet presAssocID="{70972D43-30A4-4170-BB91-4DE38F3151C7}" presName="parentNode" presStyleLbl="node1" presStyleIdx="1" presStyleCnt="2" custScaleY="127593">
        <dgm:presLayoutVars>
          <dgm:chMax val="1"/>
          <dgm:bulletEnabled val="1"/>
        </dgm:presLayoutVars>
      </dgm:prSet>
      <dgm:spPr/>
      <dgm:t>
        <a:bodyPr/>
        <a:lstStyle/>
        <a:p>
          <a:endParaRPr lang="it-IT"/>
        </a:p>
      </dgm:t>
    </dgm:pt>
    <dgm:pt modelId="{1D274049-0483-47C3-909B-634C0D2E16F2}" type="pres">
      <dgm:prSet presAssocID="{70972D43-30A4-4170-BB91-4DE38F3151C7}" presName="childNode" presStyleLbl="revTx" presStyleIdx="0" presStyleCnt="1">
        <dgm:presLayoutVars>
          <dgm:bulletEnabled val="1"/>
        </dgm:presLayoutVars>
      </dgm:prSet>
      <dgm:spPr/>
      <dgm:t>
        <a:bodyPr/>
        <a:lstStyle/>
        <a:p>
          <a:endParaRPr lang="it-IT"/>
        </a:p>
      </dgm:t>
    </dgm:pt>
  </dgm:ptLst>
  <dgm:cxnLst>
    <dgm:cxn modelId="{DCB5840F-009F-437A-896A-F8B1AB5B0F09}" type="presOf" srcId="{2A61762C-2BB5-4E90-A5FB-35F245225EA9}" destId="{5370B9BD-08A0-403B-BE41-BE5262C4DFD7}" srcOrd="0" destOrd="0" presId="urn:microsoft.com/office/officeart/2005/8/layout/radial2"/>
    <dgm:cxn modelId="{47B389DB-C9D3-4994-A963-B77527C1286F}" type="presOf" srcId="{388A13F5-F1D9-45CC-BFA5-682BFCFD27CE}" destId="{1D274049-0483-47C3-909B-634C0D2E16F2}" srcOrd="0" destOrd="2" presId="urn:microsoft.com/office/officeart/2005/8/layout/radial2"/>
    <dgm:cxn modelId="{A9232535-0A53-4560-A004-7CC0B609ECC6}" srcId="{70972D43-30A4-4170-BB91-4DE38F3151C7}" destId="{2636C878-275D-4F00-BF2C-3A136B327D26}" srcOrd="1" destOrd="0" parTransId="{D307F21B-0D99-42AE-9AAC-143C6B96BD1A}" sibTransId="{A36C371B-A065-4D14-90D9-AC079A5C6034}"/>
    <dgm:cxn modelId="{E1E1BE06-6E9B-48D1-8C70-EF303CC97ABB}" type="presOf" srcId="{492B5013-354D-4B7E-9266-E6AD3B7B138D}" destId="{BD6AAB28-498C-435C-86B9-5EA7165158A1}" srcOrd="0" destOrd="0" presId="urn:microsoft.com/office/officeart/2005/8/layout/radial2"/>
    <dgm:cxn modelId="{61CE8C22-EB03-407F-BD23-22DA8DE941DA}" srcId="{70972D43-30A4-4170-BB91-4DE38F3151C7}" destId="{C5AAA612-8007-43BA-AEC9-8BEA3E99E538}" srcOrd="0" destOrd="0" parTransId="{ABDE6F19-738C-400D-A4E5-CA64E4AB2749}" sibTransId="{8244F86E-6802-4DF3-A992-3FF2889D0B54}"/>
    <dgm:cxn modelId="{D587AD99-5DBD-4030-AE08-902A31DAEC1B}" type="presOf" srcId="{70972D43-30A4-4170-BB91-4DE38F3151C7}" destId="{368610DF-5A04-4F23-B969-B6683327004B}" srcOrd="0" destOrd="0" presId="urn:microsoft.com/office/officeart/2005/8/layout/radial2"/>
    <dgm:cxn modelId="{8CF1211F-BFD0-4DB3-A3B7-A2BFF9D235CB}" type="presOf" srcId="{C5AAA612-8007-43BA-AEC9-8BEA3E99E538}" destId="{1D274049-0483-47C3-909B-634C0D2E16F2}" srcOrd="0" destOrd="0" presId="urn:microsoft.com/office/officeart/2005/8/layout/radial2"/>
    <dgm:cxn modelId="{FCCDEF4A-DB8C-44C1-8F8E-14A447DD08E8}" srcId="{492B5013-354D-4B7E-9266-E6AD3B7B138D}" destId="{70972D43-30A4-4170-BB91-4DE38F3151C7}" srcOrd="0" destOrd="0" parTransId="{2A61762C-2BB5-4E90-A5FB-35F245225EA9}" sibTransId="{5EE1D3A8-ACDA-4ECE-9DEB-FCEB212C5684}"/>
    <dgm:cxn modelId="{DBEBE0DE-B2FA-4C31-9A34-6C59275A32FE}" srcId="{70972D43-30A4-4170-BB91-4DE38F3151C7}" destId="{388A13F5-F1D9-45CC-BFA5-682BFCFD27CE}" srcOrd="2" destOrd="0" parTransId="{92288FFD-1D33-43C7-9ECD-8BE61E734F31}" sibTransId="{7346CBA9-7103-4C71-AED2-0AA566636515}"/>
    <dgm:cxn modelId="{C38723E1-89AE-483D-AED2-CA00C53E84EA}" type="presOf" srcId="{2636C878-275D-4F00-BF2C-3A136B327D26}" destId="{1D274049-0483-47C3-909B-634C0D2E16F2}" srcOrd="0" destOrd="1" presId="urn:microsoft.com/office/officeart/2005/8/layout/radial2"/>
    <dgm:cxn modelId="{E7E54CAF-F053-4207-9870-8BB91AF04C56}" type="presParOf" srcId="{BD6AAB28-498C-435C-86B9-5EA7165158A1}" destId="{31FA64DA-25DF-4D44-9686-BE14EB31AC97}" srcOrd="0" destOrd="0" presId="urn:microsoft.com/office/officeart/2005/8/layout/radial2"/>
    <dgm:cxn modelId="{FD967F3C-9945-470F-A44B-186AD39DA1C2}" type="presParOf" srcId="{31FA64DA-25DF-4D44-9686-BE14EB31AC97}" destId="{B46492A0-DC1F-43E4-91F3-67446B2EF848}" srcOrd="0" destOrd="0" presId="urn:microsoft.com/office/officeart/2005/8/layout/radial2"/>
    <dgm:cxn modelId="{412CCD00-ADDD-481E-981E-64FD3A3A3C76}" type="presParOf" srcId="{B46492A0-DC1F-43E4-91F3-67446B2EF848}" destId="{1674C0AF-9DFE-4F5C-BE72-27D0B3FB9BFF}" srcOrd="0" destOrd="0" presId="urn:microsoft.com/office/officeart/2005/8/layout/radial2"/>
    <dgm:cxn modelId="{524348C0-A262-40CF-AC2E-34D029A171D3}" type="presParOf" srcId="{B46492A0-DC1F-43E4-91F3-67446B2EF848}" destId="{94A0E403-1125-4BB4-B685-E927AF765E23}" srcOrd="1" destOrd="0" presId="urn:microsoft.com/office/officeart/2005/8/layout/radial2"/>
    <dgm:cxn modelId="{840E85BA-5991-49D5-A7B3-463E03C0E43D}" type="presParOf" srcId="{31FA64DA-25DF-4D44-9686-BE14EB31AC97}" destId="{5370B9BD-08A0-403B-BE41-BE5262C4DFD7}" srcOrd="1" destOrd="0" presId="urn:microsoft.com/office/officeart/2005/8/layout/radial2"/>
    <dgm:cxn modelId="{AC3E1D83-8225-49A0-B39F-DD15DA9CFD20}" type="presParOf" srcId="{31FA64DA-25DF-4D44-9686-BE14EB31AC97}" destId="{EEE47A4F-17A7-441E-9D3C-AC5BCE67A71F}" srcOrd="2" destOrd="0" presId="urn:microsoft.com/office/officeart/2005/8/layout/radial2"/>
    <dgm:cxn modelId="{C8435E8E-74C5-461E-B18C-1641B73033CE}" type="presParOf" srcId="{EEE47A4F-17A7-441E-9D3C-AC5BCE67A71F}" destId="{368610DF-5A04-4F23-B969-B6683327004B}" srcOrd="0" destOrd="0" presId="urn:microsoft.com/office/officeart/2005/8/layout/radial2"/>
    <dgm:cxn modelId="{4170998A-9B0A-4E5B-8BDB-7065E2693309}" type="presParOf" srcId="{EEE47A4F-17A7-441E-9D3C-AC5BCE67A71F}" destId="{1D274049-0483-47C3-909B-634C0D2E16F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24578-B186-4682-94CF-9E53BFB866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156FE79-A10F-4FF9-9E31-994E540240D7}">
      <dgm:prSet custT="1"/>
      <dgm:spPr/>
      <dgm:t>
        <a:bodyPr/>
        <a:lstStyle/>
        <a:p>
          <a:r>
            <a:rPr lang="it-IT" sz="2800" b="1" baseline="0" dirty="0"/>
            <a:t>COME RICEVERE L’INDULGENZA GIUBILARE</a:t>
          </a:r>
          <a:endParaRPr lang="it-IT" sz="2800" dirty="0"/>
        </a:p>
      </dgm:t>
    </dgm:pt>
    <dgm:pt modelId="{09CB9318-E9C1-4851-9297-765373F902BF}" type="parTrans" cxnId="{D0C89557-6395-4AE5-A950-57316086A2B6}">
      <dgm:prSet/>
      <dgm:spPr/>
      <dgm:t>
        <a:bodyPr/>
        <a:lstStyle/>
        <a:p>
          <a:endParaRPr lang="it-IT"/>
        </a:p>
      </dgm:t>
    </dgm:pt>
    <dgm:pt modelId="{3D62F747-8EAF-45C4-8DFC-D6CE5BA44D8E}" type="sibTrans" cxnId="{D0C89557-6395-4AE5-A950-57316086A2B6}">
      <dgm:prSet/>
      <dgm:spPr/>
      <dgm:t>
        <a:bodyPr/>
        <a:lstStyle/>
        <a:p>
          <a:endParaRPr lang="it-IT"/>
        </a:p>
      </dgm:t>
    </dgm:pt>
    <dgm:pt modelId="{6B408EB2-EBB2-458E-81CD-54EE4FD4FC85}" type="pres">
      <dgm:prSet presAssocID="{B2124578-B186-4682-94CF-9E53BFB8668F}" presName="linear" presStyleCnt="0">
        <dgm:presLayoutVars>
          <dgm:animLvl val="lvl"/>
          <dgm:resizeHandles val="exact"/>
        </dgm:presLayoutVars>
      </dgm:prSet>
      <dgm:spPr/>
      <dgm:t>
        <a:bodyPr/>
        <a:lstStyle/>
        <a:p>
          <a:endParaRPr lang="it-IT"/>
        </a:p>
      </dgm:t>
    </dgm:pt>
    <dgm:pt modelId="{E1A544EA-2346-4131-8F93-B6B73E92BCD5}" type="pres">
      <dgm:prSet presAssocID="{2156FE79-A10F-4FF9-9E31-994E540240D7}" presName="parentText" presStyleLbl="node1" presStyleIdx="0" presStyleCnt="1">
        <dgm:presLayoutVars>
          <dgm:chMax val="0"/>
          <dgm:bulletEnabled val="1"/>
        </dgm:presLayoutVars>
      </dgm:prSet>
      <dgm:spPr/>
      <dgm:t>
        <a:bodyPr/>
        <a:lstStyle/>
        <a:p>
          <a:endParaRPr lang="it-IT"/>
        </a:p>
      </dgm:t>
    </dgm:pt>
  </dgm:ptLst>
  <dgm:cxnLst>
    <dgm:cxn modelId="{EBF1A56E-B0A2-49A7-96EF-A4494F9A4FF0}" type="presOf" srcId="{2156FE79-A10F-4FF9-9E31-994E540240D7}" destId="{E1A544EA-2346-4131-8F93-B6B73E92BCD5}" srcOrd="0" destOrd="0" presId="urn:microsoft.com/office/officeart/2005/8/layout/vList2"/>
    <dgm:cxn modelId="{D0C89557-6395-4AE5-A950-57316086A2B6}" srcId="{B2124578-B186-4682-94CF-9E53BFB8668F}" destId="{2156FE79-A10F-4FF9-9E31-994E540240D7}" srcOrd="0" destOrd="0" parTransId="{09CB9318-E9C1-4851-9297-765373F902BF}" sibTransId="{3D62F747-8EAF-45C4-8DFC-D6CE5BA44D8E}"/>
    <dgm:cxn modelId="{51F34AF6-1369-4B3F-93BA-EF37031B8542}" type="presOf" srcId="{B2124578-B186-4682-94CF-9E53BFB8668F}" destId="{6B408EB2-EBB2-458E-81CD-54EE4FD4FC85}" srcOrd="0" destOrd="0" presId="urn:microsoft.com/office/officeart/2005/8/layout/vList2"/>
    <dgm:cxn modelId="{E50E82E5-6413-4555-9816-314C6EAEB0F1}" type="presParOf" srcId="{6B408EB2-EBB2-458E-81CD-54EE4FD4FC85}" destId="{E1A544EA-2346-4131-8F93-B6B73E92BC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24578-B186-4682-94CF-9E53BFB866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156FE79-A10F-4FF9-9E31-994E540240D7}">
      <dgm:prSet custT="1"/>
      <dgm:spPr/>
      <dgm:t>
        <a:bodyPr/>
        <a:lstStyle/>
        <a:p>
          <a:r>
            <a:rPr lang="it-IT" sz="2800" b="1" baseline="0" dirty="0"/>
            <a:t>COME RICEVERE L’INDULGENZA GIUBILARE</a:t>
          </a:r>
          <a:endParaRPr lang="it-IT" sz="2800" dirty="0"/>
        </a:p>
      </dgm:t>
    </dgm:pt>
    <dgm:pt modelId="{09CB9318-E9C1-4851-9297-765373F902BF}" type="parTrans" cxnId="{D0C89557-6395-4AE5-A950-57316086A2B6}">
      <dgm:prSet/>
      <dgm:spPr/>
      <dgm:t>
        <a:bodyPr/>
        <a:lstStyle/>
        <a:p>
          <a:endParaRPr lang="it-IT"/>
        </a:p>
      </dgm:t>
    </dgm:pt>
    <dgm:pt modelId="{3D62F747-8EAF-45C4-8DFC-D6CE5BA44D8E}" type="sibTrans" cxnId="{D0C89557-6395-4AE5-A950-57316086A2B6}">
      <dgm:prSet/>
      <dgm:spPr/>
      <dgm:t>
        <a:bodyPr/>
        <a:lstStyle/>
        <a:p>
          <a:endParaRPr lang="it-IT"/>
        </a:p>
      </dgm:t>
    </dgm:pt>
    <dgm:pt modelId="{6B408EB2-EBB2-458E-81CD-54EE4FD4FC85}" type="pres">
      <dgm:prSet presAssocID="{B2124578-B186-4682-94CF-9E53BFB8668F}" presName="linear" presStyleCnt="0">
        <dgm:presLayoutVars>
          <dgm:animLvl val="lvl"/>
          <dgm:resizeHandles val="exact"/>
        </dgm:presLayoutVars>
      </dgm:prSet>
      <dgm:spPr/>
      <dgm:t>
        <a:bodyPr/>
        <a:lstStyle/>
        <a:p>
          <a:endParaRPr lang="it-IT"/>
        </a:p>
      </dgm:t>
    </dgm:pt>
    <dgm:pt modelId="{E1A544EA-2346-4131-8F93-B6B73E92BCD5}" type="pres">
      <dgm:prSet presAssocID="{2156FE79-A10F-4FF9-9E31-994E540240D7}" presName="parentText" presStyleLbl="node1" presStyleIdx="0" presStyleCnt="1">
        <dgm:presLayoutVars>
          <dgm:chMax val="0"/>
          <dgm:bulletEnabled val="1"/>
        </dgm:presLayoutVars>
      </dgm:prSet>
      <dgm:spPr/>
      <dgm:t>
        <a:bodyPr/>
        <a:lstStyle/>
        <a:p>
          <a:endParaRPr lang="it-IT"/>
        </a:p>
      </dgm:t>
    </dgm:pt>
  </dgm:ptLst>
  <dgm:cxnLst>
    <dgm:cxn modelId="{EBF1A56E-B0A2-49A7-96EF-A4494F9A4FF0}" type="presOf" srcId="{2156FE79-A10F-4FF9-9E31-994E540240D7}" destId="{E1A544EA-2346-4131-8F93-B6B73E92BCD5}" srcOrd="0" destOrd="0" presId="urn:microsoft.com/office/officeart/2005/8/layout/vList2"/>
    <dgm:cxn modelId="{D0C89557-6395-4AE5-A950-57316086A2B6}" srcId="{B2124578-B186-4682-94CF-9E53BFB8668F}" destId="{2156FE79-A10F-4FF9-9E31-994E540240D7}" srcOrd="0" destOrd="0" parTransId="{09CB9318-E9C1-4851-9297-765373F902BF}" sibTransId="{3D62F747-8EAF-45C4-8DFC-D6CE5BA44D8E}"/>
    <dgm:cxn modelId="{51F34AF6-1369-4B3F-93BA-EF37031B8542}" type="presOf" srcId="{B2124578-B186-4682-94CF-9E53BFB8668F}" destId="{6B408EB2-EBB2-458E-81CD-54EE4FD4FC85}" srcOrd="0" destOrd="0" presId="urn:microsoft.com/office/officeart/2005/8/layout/vList2"/>
    <dgm:cxn modelId="{E50E82E5-6413-4555-9816-314C6EAEB0F1}" type="presParOf" srcId="{6B408EB2-EBB2-458E-81CD-54EE4FD4FC85}" destId="{E1A544EA-2346-4131-8F93-B6B73E92BC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B5013-354D-4B7E-9266-E6AD3B7B138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70972D43-30A4-4170-BB91-4DE38F3151C7}">
      <dgm:prSet/>
      <dgm:spPr/>
      <dgm:t>
        <a:bodyPr/>
        <a:lstStyle/>
        <a:p>
          <a:r>
            <a:rPr lang="it-IT" baseline="0" dirty="0" smtClean="0"/>
            <a:t>Suggerimenti per  un cammino diocesano dei gruppi missionari</a:t>
          </a:r>
          <a:endParaRPr lang="it-IT" dirty="0"/>
        </a:p>
      </dgm:t>
    </dgm:pt>
    <dgm:pt modelId="{2A61762C-2BB5-4E90-A5FB-35F245225EA9}" type="parTrans" cxnId="{FCCDEF4A-DB8C-44C1-8F8E-14A447DD08E8}">
      <dgm:prSet/>
      <dgm:spPr/>
      <dgm:t>
        <a:bodyPr/>
        <a:lstStyle/>
        <a:p>
          <a:endParaRPr lang="it-IT"/>
        </a:p>
      </dgm:t>
    </dgm:pt>
    <dgm:pt modelId="{5EE1D3A8-ACDA-4ECE-9DEB-FCEB212C5684}" type="sibTrans" cxnId="{FCCDEF4A-DB8C-44C1-8F8E-14A447DD08E8}">
      <dgm:prSet/>
      <dgm:spPr/>
      <dgm:t>
        <a:bodyPr/>
        <a:lstStyle/>
        <a:p>
          <a:endParaRPr lang="it-IT"/>
        </a:p>
      </dgm:t>
    </dgm:pt>
    <dgm:pt modelId="{C5AAA612-8007-43BA-AEC9-8BEA3E99E538}">
      <dgm:prSet/>
      <dgm:spPr/>
      <dgm:t>
        <a:bodyPr/>
        <a:lstStyle/>
        <a:p>
          <a:r>
            <a:rPr lang="it-IT" baseline="0" dirty="0" smtClean="0">
              <a:solidFill>
                <a:srgbClr val="00B050"/>
              </a:solidFill>
            </a:rPr>
            <a:t>PELLEGRINAGGIO DEL GRUPPO IN UNA DELLE CHIESE GIUBILARI DELLA DIOCESI</a:t>
          </a:r>
          <a:endParaRPr lang="it-IT" dirty="0">
            <a:solidFill>
              <a:srgbClr val="00B050"/>
            </a:solidFill>
          </a:endParaRPr>
        </a:p>
      </dgm:t>
    </dgm:pt>
    <dgm:pt modelId="{ABDE6F19-738C-400D-A4E5-CA64E4AB2749}" type="parTrans" cxnId="{61CE8C22-EB03-407F-BD23-22DA8DE941DA}">
      <dgm:prSet/>
      <dgm:spPr/>
      <dgm:t>
        <a:bodyPr/>
        <a:lstStyle/>
        <a:p>
          <a:endParaRPr lang="it-IT"/>
        </a:p>
      </dgm:t>
    </dgm:pt>
    <dgm:pt modelId="{8244F86E-6802-4DF3-A992-3FF2889D0B54}" type="sibTrans" cxnId="{61CE8C22-EB03-407F-BD23-22DA8DE941DA}">
      <dgm:prSet/>
      <dgm:spPr/>
      <dgm:t>
        <a:bodyPr/>
        <a:lstStyle/>
        <a:p>
          <a:endParaRPr lang="it-IT"/>
        </a:p>
      </dgm:t>
    </dgm:pt>
    <dgm:pt modelId="{2636C878-275D-4F00-BF2C-3A136B327D26}">
      <dgm:prSet/>
      <dgm:spPr/>
      <dgm:t>
        <a:bodyPr/>
        <a:lstStyle/>
        <a:p>
          <a:r>
            <a:rPr lang="it-IT" baseline="0" dirty="0" smtClean="0">
              <a:solidFill>
                <a:schemeClr val="accent6">
                  <a:lumMod val="75000"/>
                </a:schemeClr>
              </a:solidFill>
            </a:rPr>
            <a:t>GIUBILEO DEI GRUPPI MISSIONARI PARROCCHIALI  </a:t>
          </a:r>
          <a:br>
            <a:rPr lang="it-IT" baseline="0" dirty="0" smtClean="0">
              <a:solidFill>
                <a:schemeClr val="accent6">
                  <a:lumMod val="75000"/>
                </a:schemeClr>
              </a:solidFill>
            </a:rPr>
          </a:br>
          <a:r>
            <a:rPr lang="it-IT" baseline="0" dirty="0" smtClean="0">
              <a:solidFill>
                <a:schemeClr val="accent6">
                  <a:lumMod val="75000"/>
                </a:schemeClr>
              </a:solidFill>
            </a:rPr>
            <a:t>13/09/2025 MONZA – Santuario MADONNA delle GRAZIE e PIME</a:t>
          </a:r>
          <a:endParaRPr lang="it-IT" dirty="0">
            <a:solidFill>
              <a:schemeClr val="accent6">
                <a:lumMod val="75000"/>
              </a:schemeClr>
            </a:solidFill>
          </a:endParaRPr>
        </a:p>
      </dgm:t>
    </dgm:pt>
    <dgm:pt modelId="{D307F21B-0D99-42AE-9AAC-143C6B96BD1A}" type="parTrans" cxnId="{A9232535-0A53-4560-A004-7CC0B609ECC6}">
      <dgm:prSet/>
      <dgm:spPr/>
      <dgm:t>
        <a:bodyPr/>
        <a:lstStyle/>
        <a:p>
          <a:endParaRPr lang="it-IT"/>
        </a:p>
      </dgm:t>
    </dgm:pt>
    <dgm:pt modelId="{A36C371B-A065-4D14-90D9-AC079A5C6034}" type="sibTrans" cxnId="{A9232535-0A53-4560-A004-7CC0B609ECC6}">
      <dgm:prSet/>
      <dgm:spPr/>
      <dgm:t>
        <a:bodyPr/>
        <a:lstStyle/>
        <a:p>
          <a:endParaRPr lang="it-IT"/>
        </a:p>
      </dgm:t>
    </dgm:pt>
    <dgm:pt modelId="{E937400E-7710-4AA5-932C-09870E322EEB}">
      <dgm:prSet/>
      <dgm:spPr/>
      <dgm:t>
        <a:bodyPr/>
        <a:lstStyle/>
        <a:p>
          <a:endParaRPr lang="it-IT" dirty="0"/>
        </a:p>
      </dgm:t>
    </dgm:pt>
    <dgm:pt modelId="{FF39BD5D-6084-4ED2-B06A-0B9626BD4064}" type="parTrans" cxnId="{CA69DC0F-B4D2-4238-A387-179CF54B09A5}">
      <dgm:prSet/>
      <dgm:spPr/>
      <dgm:t>
        <a:bodyPr/>
        <a:lstStyle/>
        <a:p>
          <a:endParaRPr lang="it-IT"/>
        </a:p>
      </dgm:t>
    </dgm:pt>
    <dgm:pt modelId="{CF49E05C-AE0F-43D8-8BE5-49C18F56299F}" type="sibTrans" cxnId="{CA69DC0F-B4D2-4238-A387-179CF54B09A5}">
      <dgm:prSet/>
      <dgm:spPr/>
      <dgm:t>
        <a:bodyPr/>
        <a:lstStyle/>
        <a:p>
          <a:endParaRPr lang="it-IT"/>
        </a:p>
      </dgm:t>
    </dgm:pt>
    <dgm:pt modelId="{BD6AAB28-498C-435C-86B9-5EA7165158A1}" type="pres">
      <dgm:prSet presAssocID="{492B5013-354D-4B7E-9266-E6AD3B7B138D}" presName="composite" presStyleCnt="0">
        <dgm:presLayoutVars>
          <dgm:chMax val="5"/>
          <dgm:dir/>
          <dgm:animLvl val="ctr"/>
          <dgm:resizeHandles val="exact"/>
        </dgm:presLayoutVars>
      </dgm:prSet>
      <dgm:spPr/>
      <dgm:t>
        <a:bodyPr/>
        <a:lstStyle/>
        <a:p>
          <a:endParaRPr lang="it-IT"/>
        </a:p>
      </dgm:t>
    </dgm:pt>
    <dgm:pt modelId="{31FA64DA-25DF-4D44-9686-BE14EB31AC97}" type="pres">
      <dgm:prSet presAssocID="{492B5013-354D-4B7E-9266-E6AD3B7B138D}" presName="cycle" presStyleCnt="0"/>
      <dgm:spPr/>
    </dgm:pt>
    <dgm:pt modelId="{B46492A0-DC1F-43E4-91F3-67446B2EF848}" type="pres">
      <dgm:prSet presAssocID="{492B5013-354D-4B7E-9266-E6AD3B7B138D}" presName="centerShape" presStyleCnt="0"/>
      <dgm:spPr/>
    </dgm:pt>
    <dgm:pt modelId="{1674C0AF-9DFE-4F5C-BE72-27D0B3FB9BFF}" type="pres">
      <dgm:prSet presAssocID="{492B5013-354D-4B7E-9266-E6AD3B7B138D}" presName="connSite" presStyleLbl="node1" presStyleIdx="0" presStyleCnt="2"/>
      <dgm:spPr/>
    </dgm:pt>
    <dgm:pt modelId="{94A0E403-1125-4BB4-B685-E927AF765E23}" type="pres">
      <dgm:prSet presAssocID="{492B5013-354D-4B7E-9266-E6AD3B7B138D}" presName="visible" presStyleLbl="node1" presStyleIdx="0" presStyleCnt="2"/>
      <dgm:spPr>
        <a:blipFill rotWithShape="1">
          <a:blip xmlns:r="http://schemas.openxmlformats.org/officeDocument/2006/relationships" r:embed="rId1"/>
          <a:stretch>
            <a:fillRect/>
          </a:stretch>
        </a:blipFill>
      </dgm:spPr>
      <dgm:t>
        <a:bodyPr/>
        <a:lstStyle/>
        <a:p>
          <a:endParaRPr lang="it-IT"/>
        </a:p>
      </dgm:t>
    </dgm:pt>
    <dgm:pt modelId="{5370B9BD-08A0-403B-BE41-BE5262C4DFD7}" type="pres">
      <dgm:prSet presAssocID="{2A61762C-2BB5-4E90-A5FB-35F245225EA9}" presName="Name25" presStyleLbl="parChTrans1D1" presStyleIdx="0" presStyleCnt="1"/>
      <dgm:spPr/>
      <dgm:t>
        <a:bodyPr/>
        <a:lstStyle/>
        <a:p>
          <a:endParaRPr lang="it-IT"/>
        </a:p>
      </dgm:t>
    </dgm:pt>
    <dgm:pt modelId="{EEE47A4F-17A7-441E-9D3C-AC5BCE67A71F}" type="pres">
      <dgm:prSet presAssocID="{70972D43-30A4-4170-BB91-4DE38F3151C7}" presName="node" presStyleCnt="0"/>
      <dgm:spPr/>
    </dgm:pt>
    <dgm:pt modelId="{368610DF-5A04-4F23-B969-B6683327004B}" type="pres">
      <dgm:prSet presAssocID="{70972D43-30A4-4170-BB91-4DE38F3151C7}" presName="parentNode" presStyleLbl="node1" presStyleIdx="1" presStyleCnt="2" custScaleX="99863" custScaleY="127593">
        <dgm:presLayoutVars>
          <dgm:chMax val="1"/>
          <dgm:bulletEnabled val="1"/>
        </dgm:presLayoutVars>
      </dgm:prSet>
      <dgm:spPr/>
      <dgm:t>
        <a:bodyPr/>
        <a:lstStyle/>
        <a:p>
          <a:endParaRPr lang="it-IT"/>
        </a:p>
      </dgm:t>
    </dgm:pt>
    <dgm:pt modelId="{1D274049-0483-47C3-909B-634C0D2E16F2}" type="pres">
      <dgm:prSet presAssocID="{70972D43-30A4-4170-BB91-4DE38F3151C7}" presName="childNode" presStyleLbl="revTx" presStyleIdx="0" presStyleCnt="1">
        <dgm:presLayoutVars>
          <dgm:bulletEnabled val="1"/>
        </dgm:presLayoutVars>
      </dgm:prSet>
      <dgm:spPr/>
      <dgm:t>
        <a:bodyPr/>
        <a:lstStyle/>
        <a:p>
          <a:endParaRPr lang="it-IT"/>
        </a:p>
      </dgm:t>
    </dgm:pt>
  </dgm:ptLst>
  <dgm:cxnLst>
    <dgm:cxn modelId="{FDBD789B-0165-4A26-B6BC-42049B4FC6E5}" type="presOf" srcId="{492B5013-354D-4B7E-9266-E6AD3B7B138D}" destId="{BD6AAB28-498C-435C-86B9-5EA7165158A1}" srcOrd="0" destOrd="0" presId="urn:microsoft.com/office/officeart/2005/8/layout/radial2"/>
    <dgm:cxn modelId="{A9232535-0A53-4560-A004-7CC0B609ECC6}" srcId="{70972D43-30A4-4170-BB91-4DE38F3151C7}" destId="{2636C878-275D-4F00-BF2C-3A136B327D26}" srcOrd="2" destOrd="0" parTransId="{D307F21B-0D99-42AE-9AAC-143C6B96BD1A}" sibTransId="{A36C371B-A065-4D14-90D9-AC079A5C6034}"/>
    <dgm:cxn modelId="{F68BF4AE-BEFA-48EF-A2D7-203693BA5E3C}" type="presOf" srcId="{C5AAA612-8007-43BA-AEC9-8BEA3E99E538}" destId="{1D274049-0483-47C3-909B-634C0D2E16F2}" srcOrd="0" destOrd="0" presId="urn:microsoft.com/office/officeart/2005/8/layout/radial2"/>
    <dgm:cxn modelId="{CA69DC0F-B4D2-4238-A387-179CF54B09A5}" srcId="{70972D43-30A4-4170-BB91-4DE38F3151C7}" destId="{E937400E-7710-4AA5-932C-09870E322EEB}" srcOrd="1" destOrd="0" parTransId="{FF39BD5D-6084-4ED2-B06A-0B9626BD4064}" sibTransId="{CF49E05C-AE0F-43D8-8BE5-49C18F56299F}"/>
    <dgm:cxn modelId="{61CE8C22-EB03-407F-BD23-22DA8DE941DA}" srcId="{70972D43-30A4-4170-BB91-4DE38F3151C7}" destId="{C5AAA612-8007-43BA-AEC9-8BEA3E99E538}" srcOrd="0" destOrd="0" parTransId="{ABDE6F19-738C-400D-A4E5-CA64E4AB2749}" sibTransId="{8244F86E-6802-4DF3-A992-3FF2889D0B54}"/>
    <dgm:cxn modelId="{9E3A01C3-4CAE-40BB-86EE-6FDB5172F49F}" type="presOf" srcId="{2A61762C-2BB5-4E90-A5FB-35F245225EA9}" destId="{5370B9BD-08A0-403B-BE41-BE5262C4DFD7}" srcOrd="0" destOrd="0" presId="urn:microsoft.com/office/officeart/2005/8/layout/radial2"/>
    <dgm:cxn modelId="{FCCDEF4A-DB8C-44C1-8F8E-14A447DD08E8}" srcId="{492B5013-354D-4B7E-9266-E6AD3B7B138D}" destId="{70972D43-30A4-4170-BB91-4DE38F3151C7}" srcOrd="0" destOrd="0" parTransId="{2A61762C-2BB5-4E90-A5FB-35F245225EA9}" sibTransId="{5EE1D3A8-ACDA-4ECE-9DEB-FCEB212C5684}"/>
    <dgm:cxn modelId="{A22B23EC-D8F6-41F1-9E57-3334B963A1C6}" type="presOf" srcId="{2636C878-275D-4F00-BF2C-3A136B327D26}" destId="{1D274049-0483-47C3-909B-634C0D2E16F2}" srcOrd="0" destOrd="2" presId="urn:microsoft.com/office/officeart/2005/8/layout/radial2"/>
    <dgm:cxn modelId="{9EACCDCD-E7D7-49DE-B62D-F29AF1D3DE84}" type="presOf" srcId="{70972D43-30A4-4170-BB91-4DE38F3151C7}" destId="{368610DF-5A04-4F23-B969-B6683327004B}" srcOrd="0" destOrd="0" presId="urn:microsoft.com/office/officeart/2005/8/layout/radial2"/>
    <dgm:cxn modelId="{D33D27DC-F8F0-46BB-8F97-D87E224B02DA}" type="presOf" srcId="{E937400E-7710-4AA5-932C-09870E322EEB}" destId="{1D274049-0483-47C3-909B-634C0D2E16F2}" srcOrd="0" destOrd="1" presId="urn:microsoft.com/office/officeart/2005/8/layout/radial2"/>
    <dgm:cxn modelId="{6BD630D5-E360-4EE9-A474-B19DA7E01FF2}" type="presParOf" srcId="{BD6AAB28-498C-435C-86B9-5EA7165158A1}" destId="{31FA64DA-25DF-4D44-9686-BE14EB31AC97}" srcOrd="0" destOrd="0" presId="urn:microsoft.com/office/officeart/2005/8/layout/radial2"/>
    <dgm:cxn modelId="{D05C1E37-F42D-4374-98BB-424886D10D0A}" type="presParOf" srcId="{31FA64DA-25DF-4D44-9686-BE14EB31AC97}" destId="{B46492A0-DC1F-43E4-91F3-67446B2EF848}" srcOrd="0" destOrd="0" presId="urn:microsoft.com/office/officeart/2005/8/layout/radial2"/>
    <dgm:cxn modelId="{8D224370-2A6D-4EAC-B6F3-F7449C537366}" type="presParOf" srcId="{B46492A0-DC1F-43E4-91F3-67446B2EF848}" destId="{1674C0AF-9DFE-4F5C-BE72-27D0B3FB9BFF}" srcOrd="0" destOrd="0" presId="urn:microsoft.com/office/officeart/2005/8/layout/radial2"/>
    <dgm:cxn modelId="{BCC2D9E4-54A7-4722-B591-93A3AB798051}" type="presParOf" srcId="{B46492A0-DC1F-43E4-91F3-67446B2EF848}" destId="{94A0E403-1125-4BB4-B685-E927AF765E23}" srcOrd="1" destOrd="0" presId="urn:microsoft.com/office/officeart/2005/8/layout/radial2"/>
    <dgm:cxn modelId="{24F4015C-6651-4ECF-86F0-A05BE7FA1335}" type="presParOf" srcId="{31FA64DA-25DF-4D44-9686-BE14EB31AC97}" destId="{5370B9BD-08A0-403B-BE41-BE5262C4DFD7}" srcOrd="1" destOrd="0" presId="urn:microsoft.com/office/officeart/2005/8/layout/radial2"/>
    <dgm:cxn modelId="{1C78431A-00B2-419E-AF46-FC9D9D2E7C55}" type="presParOf" srcId="{31FA64DA-25DF-4D44-9686-BE14EB31AC97}" destId="{EEE47A4F-17A7-441E-9D3C-AC5BCE67A71F}" srcOrd="2" destOrd="0" presId="urn:microsoft.com/office/officeart/2005/8/layout/radial2"/>
    <dgm:cxn modelId="{9C0B25A2-0B71-414D-96BF-1F2F8B0FFCAE}" type="presParOf" srcId="{EEE47A4F-17A7-441E-9D3C-AC5BCE67A71F}" destId="{368610DF-5A04-4F23-B969-B6683327004B}" srcOrd="0" destOrd="0" presId="urn:microsoft.com/office/officeart/2005/8/layout/radial2"/>
    <dgm:cxn modelId="{447C72DE-DAA7-4D29-B110-1631DC7619EB}" type="presParOf" srcId="{EEE47A4F-17A7-441E-9D3C-AC5BCE67A71F}" destId="{1D274049-0483-47C3-909B-634C0D2E16F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544EA-2346-4131-8F93-B6B73E92BCD5}">
      <dsp:nvSpPr>
        <dsp:cNvPr id="0" name=""/>
        <dsp:cNvSpPr/>
      </dsp:nvSpPr>
      <dsp:spPr>
        <a:xfrm>
          <a:off x="0" y="74086"/>
          <a:ext cx="8853077"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t-IT" sz="2800" b="1" kern="1200" baseline="0" dirty="0"/>
            <a:t>COME RICEVERE L’INDULGENZA GIUBILARE</a:t>
          </a:r>
          <a:endParaRPr lang="it-IT" sz="2800" kern="1200" dirty="0"/>
        </a:p>
      </dsp:txBody>
      <dsp:txXfrm>
        <a:off x="59399" y="133485"/>
        <a:ext cx="8734279"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544EA-2346-4131-8F93-B6B73E92BCD5}">
      <dsp:nvSpPr>
        <dsp:cNvPr id="0" name=""/>
        <dsp:cNvSpPr/>
      </dsp:nvSpPr>
      <dsp:spPr>
        <a:xfrm>
          <a:off x="0" y="74086"/>
          <a:ext cx="8853077"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t-IT" sz="2800" b="1" kern="1200" baseline="0" dirty="0"/>
            <a:t>COME RICEVERE L’INDULGENZA GIUBILARE</a:t>
          </a:r>
          <a:endParaRPr lang="it-IT" sz="2800" kern="1200" dirty="0"/>
        </a:p>
      </dsp:txBody>
      <dsp:txXfrm>
        <a:off x="59399" y="133485"/>
        <a:ext cx="8734279"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0B9BD-08A0-403B-BE41-BE5262C4DFD7}">
      <dsp:nvSpPr>
        <dsp:cNvPr id="0" name=""/>
        <dsp:cNvSpPr/>
      </dsp:nvSpPr>
      <dsp:spPr>
        <a:xfrm>
          <a:off x="2910640" y="1682346"/>
          <a:ext cx="2117241" cy="59414"/>
        </a:xfrm>
        <a:custGeom>
          <a:avLst/>
          <a:gdLst/>
          <a:ahLst/>
          <a:cxnLst/>
          <a:rect l="0" t="0" r="0" b="0"/>
          <a:pathLst>
            <a:path>
              <a:moveTo>
                <a:pt x="0" y="29707"/>
              </a:moveTo>
              <a:lnTo>
                <a:pt x="2117241" y="297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0E403-1125-4BB4-B685-E927AF765E23}">
      <dsp:nvSpPr>
        <dsp:cNvPr id="0" name=""/>
        <dsp:cNvSpPr/>
      </dsp:nvSpPr>
      <dsp:spPr>
        <a:xfrm>
          <a:off x="2898" y="1617"/>
          <a:ext cx="3420872" cy="3420872"/>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610DF-5A04-4F23-B969-B6683327004B}">
      <dsp:nvSpPr>
        <dsp:cNvPr id="0" name=""/>
        <dsp:cNvSpPr/>
      </dsp:nvSpPr>
      <dsp:spPr>
        <a:xfrm>
          <a:off x="5027881" y="402615"/>
          <a:ext cx="2049711" cy="26188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baseline="0" dirty="0" smtClean="0"/>
            <a:t>Suggerimenti per  un cammino diocesano dei gruppi missionari</a:t>
          </a:r>
          <a:endParaRPr lang="it-IT" sz="2100" kern="1200" dirty="0"/>
        </a:p>
      </dsp:txBody>
      <dsp:txXfrm>
        <a:off x="5328054" y="786141"/>
        <a:ext cx="1449365" cy="1851824"/>
      </dsp:txXfrm>
    </dsp:sp>
    <dsp:sp modelId="{1D274049-0483-47C3-909B-634C0D2E16F2}">
      <dsp:nvSpPr>
        <dsp:cNvPr id="0" name=""/>
        <dsp:cNvSpPr/>
      </dsp:nvSpPr>
      <dsp:spPr>
        <a:xfrm>
          <a:off x="7286360" y="402615"/>
          <a:ext cx="3074567" cy="2618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it-IT" sz="1900" kern="1200" baseline="0" dirty="0" smtClean="0">
              <a:solidFill>
                <a:srgbClr val="00B050"/>
              </a:solidFill>
            </a:rPr>
            <a:t>PELLEGRINAGGIO DEL GRUPPO IN UNA DELLE CHIESE GIUBILARI DELLA DIOCESI</a:t>
          </a:r>
          <a:endParaRPr lang="it-IT" sz="1900" kern="1200" dirty="0">
            <a:solidFill>
              <a:srgbClr val="00B050"/>
            </a:solidFill>
          </a:endParaRPr>
        </a:p>
        <a:p>
          <a:pPr marL="171450" lvl="1" indent="-171450" algn="l" defTabSz="844550">
            <a:lnSpc>
              <a:spcPct val="90000"/>
            </a:lnSpc>
            <a:spcBef>
              <a:spcPct val="0"/>
            </a:spcBef>
            <a:spcAft>
              <a:spcPct val="15000"/>
            </a:spcAft>
            <a:buChar char="••"/>
          </a:pPr>
          <a:endParaRPr lang="it-IT" sz="1900" kern="1200" dirty="0"/>
        </a:p>
        <a:p>
          <a:pPr marL="171450" lvl="1" indent="-171450" algn="l" defTabSz="844550">
            <a:lnSpc>
              <a:spcPct val="90000"/>
            </a:lnSpc>
            <a:spcBef>
              <a:spcPct val="0"/>
            </a:spcBef>
            <a:spcAft>
              <a:spcPct val="15000"/>
            </a:spcAft>
            <a:buChar char="••"/>
          </a:pPr>
          <a:r>
            <a:rPr lang="it-IT" sz="1900" kern="1200" baseline="0" dirty="0" smtClean="0">
              <a:solidFill>
                <a:schemeClr val="accent6">
                  <a:lumMod val="75000"/>
                </a:schemeClr>
              </a:solidFill>
            </a:rPr>
            <a:t>GIUBILEO DEI GRUPPI MISSIONARI PARROCCHIALI  </a:t>
          </a:r>
          <a:br>
            <a:rPr lang="it-IT" sz="1900" kern="1200" baseline="0" dirty="0" smtClean="0">
              <a:solidFill>
                <a:schemeClr val="accent6">
                  <a:lumMod val="75000"/>
                </a:schemeClr>
              </a:solidFill>
            </a:rPr>
          </a:br>
          <a:r>
            <a:rPr lang="it-IT" sz="1900" kern="1200" baseline="0" dirty="0" smtClean="0">
              <a:solidFill>
                <a:schemeClr val="accent6">
                  <a:lumMod val="75000"/>
                </a:schemeClr>
              </a:solidFill>
            </a:rPr>
            <a:t>13/09/2025 MONZA – Santuario MADONNA delle GRAZIE e PIME</a:t>
          </a:r>
          <a:endParaRPr lang="it-IT" sz="1900" kern="1200" dirty="0">
            <a:solidFill>
              <a:schemeClr val="accent6">
                <a:lumMod val="75000"/>
              </a:schemeClr>
            </a:solidFill>
          </a:endParaRPr>
        </a:p>
      </dsp:txBody>
      <dsp:txXfrm>
        <a:off x="7286360" y="402615"/>
        <a:ext cx="3074567" cy="2618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AEE46FB-0DC9-4BD3-9B0C-0871AAD3F928}"/>
              </a:ext>
            </a:extLst>
          </p:cNvPr>
          <p:cNvSpPr>
            <a:spLocks noGrp="1"/>
          </p:cNvSpPr>
          <p:nvPr>
            <p:ph type="ctrTitle"/>
          </p:nvPr>
        </p:nvSpPr>
        <p:spPr>
          <a:xfrm>
            <a:off x="1751012" y="2001077"/>
            <a:ext cx="8689976" cy="834887"/>
          </a:xfrm>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ormAutofit/>
          </a:bodyPr>
          <a:lstStyle/>
          <a:p>
            <a:r>
              <a:rPr lang="it-IT" sz="4400" b="1" dirty="0">
                <a:solidFill>
                  <a:srgbClr val="FF0000"/>
                </a:solidFill>
              </a:rPr>
              <a:t>GIUBILEO DEI GRUPPI MISSIONARI</a:t>
            </a:r>
          </a:p>
        </p:txBody>
      </p:sp>
      <p:sp>
        <p:nvSpPr>
          <p:cNvPr id="3" name="Sottotitolo 2">
            <a:extLst>
              <a:ext uri="{FF2B5EF4-FFF2-40B4-BE49-F238E27FC236}">
                <a16:creationId xmlns="" xmlns:a16="http://schemas.microsoft.com/office/drawing/2014/main" id="{0AD53B67-27C8-4E8B-ABDD-8E71B8BE0AC1}"/>
              </a:ext>
            </a:extLst>
          </p:cNvPr>
          <p:cNvSpPr>
            <a:spLocks noGrp="1"/>
          </p:cNvSpPr>
          <p:nvPr>
            <p:ph type="subTitle" idx="1"/>
          </p:nvPr>
        </p:nvSpPr>
        <p:spPr>
          <a:xfrm>
            <a:off x="1751012" y="3886200"/>
            <a:ext cx="8689976" cy="1255643"/>
          </a:xfrm>
          <a:ln w="38100">
            <a:solidFill>
              <a:schemeClr val="tx1"/>
            </a:solidFill>
          </a:ln>
        </p:spPr>
        <p:txBody>
          <a:bodyPr>
            <a:normAutofit/>
          </a:bodyPr>
          <a:lstStyle/>
          <a:p>
            <a:r>
              <a:rPr lang="it-IT" sz="2800" dirty="0">
                <a:solidFill>
                  <a:srgbClr val="0070C0"/>
                </a:solidFill>
              </a:rPr>
              <a:t>Indicazioni per un percorso giubilare</a:t>
            </a:r>
          </a:p>
          <a:p>
            <a:r>
              <a:rPr lang="it-IT" sz="2800" dirty="0">
                <a:solidFill>
                  <a:srgbClr val="0070C0"/>
                </a:solidFill>
              </a:rPr>
              <a:t>Nell’anno santo 2025</a:t>
            </a:r>
          </a:p>
        </p:txBody>
      </p:sp>
      <p:sp>
        <p:nvSpPr>
          <p:cNvPr id="4" name="CasellaDiTesto 3">
            <a:extLst>
              <a:ext uri="{FF2B5EF4-FFF2-40B4-BE49-F238E27FC236}">
                <a16:creationId xmlns="" xmlns:a16="http://schemas.microsoft.com/office/drawing/2014/main" id="{529CFB63-A1B0-40E1-B5D7-C1A11E74E2CF}"/>
              </a:ext>
            </a:extLst>
          </p:cNvPr>
          <p:cNvSpPr txBox="1"/>
          <p:nvPr/>
        </p:nvSpPr>
        <p:spPr>
          <a:xfrm>
            <a:off x="8521149" y="278296"/>
            <a:ext cx="3511826" cy="646331"/>
          </a:xfrm>
          <a:prstGeom prst="rect">
            <a:avLst/>
          </a:prstGeom>
          <a:noFill/>
        </p:spPr>
        <p:txBody>
          <a:bodyPr wrap="square" rtlCol="0">
            <a:spAutoFit/>
          </a:bodyPr>
          <a:lstStyle/>
          <a:p>
            <a:pPr algn="r"/>
            <a:r>
              <a:rPr lang="it-IT" i="1" dirty="0"/>
              <a:t>II° Assemblea missionaria diocesana </a:t>
            </a:r>
          </a:p>
          <a:p>
            <a:pPr algn="r"/>
            <a:r>
              <a:rPr lang="it-IT" i="1" dirty="0"/>
              <a:t>AP 24-25</a:t>
            </a:r>
          </a:p>
        </p:txBody>
      </p:sp>
    </p:spTree>
    <p:extLst>
      <p:ext uri="{BB962C8B-B14F-4D97-AF65-F5344CB8AC3E}">
        <p14:creationId xmlns:p14="http://schemas.microsoft.com/office/powerpoint/2010/main" val="2342342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1219199" y="649357"/>
            <a:ext cx="9104243" cy="5936973"/>
          </a:xfrm>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it-IT" sz="2400" cap="none" dirty="0">
                <a:solidFill>
                  <a:srgbClr val="7030A0"/>
                </a:solidFill>
                <a:latin typeface="Arial" panose="020B0604020202020204" pitchFamily="34" charset="0"/>
                <a:cs typeface="Arial" panose="020B0604020202020204" pitchFamily="34" charset="0"/>
              </a:rPr>
              <a:t>Tale esperienza piena di perdono </a:t>
            </a:r>
          </a:p>
          <a:p>
            <a:pPr marL="0" indent="0" algn="ctr">
              <a:buNone/>
            </a:pPr>
            <a:r>
              <a:rPr lang="it-IT" sz="2400" cap="none" dirty="0">
                <a:solidFill>
                  <a:srgbClr val="7030A0"/>
                </a:solidFill>
                <a:latin typeface="Arial" panose="020B0604020202020204" pitchFamily="34" charset="0"/>
                <a:cs typeface="Arial" panose="020B0604020202020204" pitchFamily="34" charset="0"/>
              </a:rPr>
              <a:t>non può che aprire il cuore e la mente a perdonare. </a:t>
            </a:r>
          </a:p>
          <a:p>
            <a:pPr marL="0" indent="0" algn="ctr">
              <a:buNone/>
            </a:pPr>
            <a:r>
              <a:rPr lang="it-IT" sz="2400" cap="none" dirty="0">
                <a:solidFill>
                  <a:srgbClr val="7030A0"/>
                </a:solidFill>
                <a:latin typeface="Arial" panose="020B0604020202020204" pitchFamily="34" charset="0"/>
                <a:cs typeface="Arial" panose="020B0604020202020204" pitchFamily="34" charset="0"/>
              </a:rPr>
              <a:t>Perdonare non cambia il passato, non può modificare ciò che è già avvenuto; </a:t>
            </a:r>
          </a:p>
          <a:p>
            <a:pPr marL="0" indent="0" algn="ctr">
              <a:buNone/>
            </a:pPr>
            <a:r>
              <a:rPr lang="it-IT" sz="2400" cap="none" dirty="0">
                <a:solidFill>
                  <a:srgbClr val="7030A0"/>
                </a:solidFill>
                <a:latin typeface="Arial" panose="020B0604020202020204" pitchFamily="34" charset="0"/>
                <a:cs typeface="Arial" panose="020B0604020202020204" pitchFamily="34" charset="0"/>
              </a:rPr>
              <a:t>e, tuttavia, il perdono può permettere di cambiare il futuro </a:t>
            </a:r>
          </a:p>
          <a:p>
            <a:pPr marL="0" indent="0" algn="ctr">
              <a:buNone/>
            </a:pPr>
            <a:r>
              <a:rPr lang="it-IT" sz="2400" cap="none" dirty="0">
                <a:solidFill>
                  <a:srgbClr val="7030A0"/>
                </a:solidFill>
                <a:latin typeface="Arial" panose="020B0604020202020204" pitchFamily="34" charset="0"/>
                <a:cs typeface="Arial" panose="020B0604020202020204" pitchFamily="34" charset="0"/>
              </a:rPr>
              <a:t>e di vivere in modo diverso, </a:t>
            </a:r>
          </a:p>
          <a:p>
            <a:pPr marL="0" indent="0" algn="ctr">
              <a:buNone/>
            </a:pPr>
            <a:r>
              <a:rPr lang="it-IT" sz="2400" cap="none" dirty="0">
                <a:solidFill>
                  <a:srgbClr val="7030A0"/>
                </a:solidFill>
                <a:latin typeface="Arial" panose="020B0604020202020204" pitchFamily="34" charset="0"/>
                <a:cs typeface="Arial" panose="020B0604020202020204" pitchFamily="34" charset="0"/>
              </a:rPr>
              <a:t>senza rancore, livore e vendetta. </a:t>
            </a:r>
          </a:p>
          <a:p>
            <a:pPr marL="0" indent="0" algn="ctr">
              <a:buNone/>
            </a:pPr>
            <a:r>
              <a:rPr lang="it-IT" sz="2400" cap="none" dirty="0">
                <a:solidFill>
                  <a:srgbClr val="7030A0"/>
                </a:solidFill>
                <a:latin typeface="Arial" panose="020B0604020202020204" pitchFamily="34" charset="0"/>
                <a:cs typeface="Arial" panose="020B0604020202020204" pitchFamily="34" charset="0"/>
              </a:rPr>
              <a:t>Il futuro rischiarato dal perdono </a:t>
            </a:r>
          </a:p>
          <a:p>
            <a:pPr marL="0" indent="0" algn="ctr">
              <a:buNone/>
            </a:pPr>
            <a:r>
              <a:rPr lang="it-IT" sz="2400" cap="none" dirty="0">
                <a:solidFill>
                  <a:srgbClr val="7030A0"/>
                </a:solidFill>
                <a:latin typeface="Arial" panose="020B0604020202020204" pitchFamily="34" charset="0"/>
                <a:cs typeface="Arial" panose="020B0604020202020204" pitchFamily="34" charset="0"/>
              </a:rPr>
              <a:t>consente di leggere il passato con occhi diversi, più sereni, </a:t>
            </a:r>
          </a:p>
          <a:p>
            <a:pPr marL="0" indent="0" algn="ctr">
              <a:buNone/>
            </a:pPr>
            <a:r>
              <a:rPr lang="it-IT" sz="2400" cap="none" dirty="0">
                <a:solidFill>
                  <a:srgbClr val="7030A0"/>
                </a:solidFill>
                <a:latin typeface="Arial" panose="020B0604020202020204" pitchFamily="34" charset="0"/>
                <a:cs typeface="Arial" panose="020B0604020202020204" pitchFamily="34" charset="0"/>
              </a:rPr>
              <a:t>seppure ancora solcati da lacrime.</a:t>
            </a:r>
          </a:p>
        </p:txBody>
      </p:sp>
    </p:spTree>
    <p:extLst>
      <p:ext uri="{BB962C8B-B14F-4D97-AF65-F5344CB8AC3E}">
        <p14:creationId xmlns:p14="http://schemas.microsoft.com/office/powerpoint/2010/main" val="169408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 xmlns:a16="http://schemas.microsoft.com/office/drawing/2014/main" id="{66760373-6D81-4C6D-861E-831CE4E0BAA4}"/>
              </a:ext>
            </a:extLst>
          </p:cNvPr>
          <p:cNvGraphicFramePr/>
          <p:nvPr>
            <p:extLst>
              <p:ext uri="{D42A27DB-BD31-4B8C-83A1-F6EECF244321}">
                <p14:modId xmlns:p14="http://schemas.microsoft.com/office/powerpoint/2010/main" val="2287433750"/>
              </p:ext>
            </p:extLst>
          </p:nvPr>
        </p:nvGraphicFramePr>
        <p:xfrm>
          <a:off x="913774" y="636104"/>
          <a:ext cx="8853077" cy="136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214694"/>
            <a:ext cx="10363826" cy="4371636"/>
          </a:xfrm>
        </p:spPr>
        <p:txBody>
          <a:bodyPr>
            <a:normAutofit/>
          </a:bodyPr>
          <a:lstStyle/>
          <a:p>
            <a:pPr marL="0" indent="0" algn="ctr">
              <a:buNone/>
            </a:pPr>
            <a:r>
              <a:rPr lang="it-IT" cap="none" dirty="0">
                <a:solidFill>
                  <a:srgbClr val="7030A0"/>
                </a:solidFill>
                <a:latin typeface="Arial" panose="020B0604020202020204" pitchFamily="34" charset="0"/>
                <a:cs typeface="Arial" panose="020B0604020202020204" pitchFamily="34" charset="0"/>
              </a:rPr>
              <a:t>Tutti i fedeli veramente pentiti, </a:t>
            </a:r>
          </a:p>
          <a:p>
            <a:pPr marL="0" indent="0" algn="ctr">
              <a:buNone/>
            </a:pPr>
            <a:r>
              <a:rPr lang="it-IT" cap="none" dirty="0">
                <a:solidFill>
                  <a:srgbClr val="7030A0"/>
                </a:solidFill>
                <a:latin typeface="Arial" panose="020B0604020202020204" pitchFamily="34" charset="0"/>
                <a:cs typeface="Arial" panose="020B0604020202020204" pitchFamily="34" charset="0"/>
              </a:rPr>
              <a:t>escludendo qualsiasi affetto al peccato e mossi da spirito di carità </a:t>
            </a:r>
          </a:p>
          <a:p>
            <a:pPr marL="0" indent="0" algn="ctr">
              <a:buNone/>
            </a:pPr>
            <a:r>
              <a:rPr lang="it-IT" cap="none" dirty="0">
                <a:solidFill>
                  <a:srgbClr val="7030A0"/>
                </a:solidFill>
                <a:latin typeface="Arial" panose="020B0604020202020204" pitchFamily="34" charset="0"/>
                <a:cs typeface="Arial" panose="020B0604020202020204" pitchFamily="34" charset="0"/>
              </a:rPr>
              <a:t>e che, nel corso dell’Anno Santo, </a:t>
            </a:r>
          </a:p>
          <a:p>
            <a:pPr marL="0" indent="0" algn="ctr">
              <a:buNone/>
            </a:pPr>
            <a:r>
              <a:rPr lang="it-IT" cap="none" dirty="0">
                <a:solidFill>
                  <a:srgbClr val="7030A0"/>
                </a:solidFill>
                <a:latin typeface="Arial" panose="020B0604020202020204" pitchFamily="34" charset="0"/>
                <a:cs typeface="Arial" panose="020B0604020202020204" pitchFamily="34" charset="0"/>
              </a:rPr>
              <a:t>purificati attraverso il sacramento della penitenza </a:t>
            </a:r>
          </a:p>
          <a:p>
            <a:pPr marL="0" indent="0" algn="ctr">
              <a:buNone/>
            </a:pPr>
            <a:r>
              <a:rPr lang="it-IT" cap="none" dirty="0">
                <a:solidFill>
                  <a:srgbClr val="7030A0"/>
                </a:solidFill>
                <a:latin typeface="Arial" panose="020B0604020202020204" pitchFamily="34" charset="0"/>
                <a:cs typeface="Arial" panose="020B0604020202020204" pitchFamily="34" charset="0"/>
              </a:rPr>
              <a:t>e ristorati dalla Santa Comunione, </a:t>
            </a:r>
          </a:p>
          <a:p>
            <a:pPr marL="0" indent="0" algn="ctr">
              <a:buNone/>
            </a:pPr>
            <a:r>
              <a:rPr lang="it-IT" cap="none" dirty="0">
                <a:solidFill>
                  <a:srgbClr val="7030A0"/>
                </a:solidFill>
                <a:latin typeface="Arial" panose="020B0604020202020204" pitchFamily="34" charset="0"/>
                <a:cs typeface="Arial" panose="020B0604020202020204" pitchFamily="34" charset="0"/>
              </a:rPr>
              <a:t>pregheranno secondo le intenzioni del Sommo Pontefice, </a:t>
            </a:r>
          </a:p>
          <a:p>
            <a:pPr marL="0" indent="0" algn="ctr">
              <a:buNone/>
            </a:pPr>
            <a:r>
              <a:rPr lang="it-IT" cap="none" dirty="0">
                <a:solidFill>
                  <a:srgbClr val="7030A0"/>
                </a:solidFill>
                <a:latin typeface="Arial" panose="020B0604020202020204" pitchFamily="34" charset="0"/>
                <a:cs typeface="Arial" panose="020B0604020202020204" pitchFamily="34" charset="0"/>
              </a:rPr>
              <a:t>dal tesoro della Chiesa potranno conseguire pienissima Indulgenza,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remissione e perdono dei loro peccati,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da potersi applicare alle anime del Purgatorio in forma di suffragio</a:t>
            </a:r>
          </a:p>
        </p:txBody>
      </p:sp>
    </p:spTree>
    <p:extLst>
      <p:ext uri="{BB962C8B-B14F-4D97-AF65-F5344CB8AC3E}">
        <p14:creationId xmlns:p14="http://schemas.microsoft.com/office/powerpoint/2010/main" val="3256615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 xmlns:a16="http://schemas.microsoft.com/office/drawing/2014/main" id="{66760373-6D81-4C6D-861E-831CE4E0BAA4}"/>
              </a:ext>
            </a:extLst>
          </p:cNvPr>
          <p:cNvGraphicFramePr/>
          <p:nvPr/>
        </p:nvGraphicFramePr>
        <p:xfrm>
          <a:off x="913774" y="636104"/>
          <a:ext cx="8853077" cy="136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214693"/>
            <a:ext cx="10363826" cy="4125721"/>
          </a:xfrm>
        </p:spPr>
        <p:txBody>
          <a:bodyPr>
            <a:normAutofit fontScale="92500" lnSpcReduction="10000"/>
          </a:bodyPr>
          <a:lstStyle/>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Nei pellegrinaggi verso qualsiasi luogo sacro giubilare, a Roma, in Terra santa</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Visita ai luoghi sacri: </a:t>
            </a:r>
            <a:r>
              <a:rPr lang="it-IT" cap="none" dirty="0" smtClean="0">
                <a:solidFill>
                  <a:srgbClr val="7030A0"/>
                </a:solidFill>
                <a:latin typeface="Arial" panose="020B0604020202020204" pitchFamily="34" charset="0"/>
                <a:cs typeface="Arial" panose="020B0604020202020204" pitchFamily="34" charset="0"/>
              </a:rPr>
              <a:t>«Altresì</a:t>
            </a:r>
            <a:r>
              <a:rPr lang="it-IT" cap="none" dirty="0">
                <a:solidFill>
                  <a:srgbClr val="7030A0"/>
                </a:solidFill>
                <a:latin typeface="Arial" panose="020B0604020202020204" pitchFamily="34" charset="0"/>
                <a:cs typeface="Arial" panose="020B0604020202020204" pitchFamily="34" charset="0"/>
              </a:rPr>
              <a:t>, i fedeli potranno conseguire l’Indulgenza giubilare se, individualmente, o in gruppo, visiteranno devotamente qualsiasi luogo giubilare e lì, per un congruo periodo di tempo, si intratterranno nell’adorazione eucaristica e nella meditazione, concludendo con il Padre Nostro, la Professione di Fede in qualsiasi forma legittima e invocazioni a </a:t>
            </a:r>
            <a:r>
              <a:rPr lang="it-IT" cap="none" dirty="0" smtClean="0">
                <a:solidFill>
                  <a:srgbClr val="7030A0"/>
                </a:solidFill>
                <a:latin typeface="Arial" panose="020B0604020202020204" pitchFamily="34" charset="0"/>
                <a:cs typeface="Arial" panose="020B0604020202020204" pitchFamily="34" charset="0"/>
              </a:rPr>
              <a:t>Maria». </a:t>
            </a:r>
            <a:r>
              <a:rPr lang="it-IT" cap="none" dirty="0">
                <a:solidFill>
                  <a:srgbClr val="7030A0"/>
                </a:solidFill>
                <a:latin typeface="Arial" panose="020B0604020202020204" pitchFamily="34" charset="0"/>
                <a:cs typeface="Arial" panose="020B0604020202020204" pitchFamily="34" charset="0"/>
              </a:rPr>
              <a:t>Chi non può, partecipi a celebrazioni giubilari attraverso i mezzi di comunicazione</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Nelle opere di misericordia e penitenza.  Inoltre, i fedeli potranno conseguire l’Indulgenza giubilare se parteciperanno alle Missioni popolari, a esercizi spirituali o ad incontri di formazione sui testi del Concilio Vaticano II e del Catechismo della Chiesa Cattolica, da tenersi in una chiesa o altro luogo adatto, secondo la mente del Santo Padre.</a:t>
            </a:r>
          </a:p>
        </p:txBody>
      </p:sp>
    </p:spTree>
    <p:extLst>
      <p:ext uri="{BB962C8B-B14F-4D97-AF65-F5344CB8AC3E}">
        <p14:creationId xmlns:p14="http://schemas.microsoft.com/office/powerpoint/2010/main" val="1668554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2610365" y="702366"/>
            <a:ext cx="6971269" cy="1419564"/>
          </a:xfrm>
        </p:spPr>
        <p:txBody>
          <a:bodyPr/>
          <a:lstStyle/>
          <a:p>
            <a:r>
              <a:rPr lang="it-IT" sz="2000" dirty="0">
                <a:solidFill>
                  <a:srgbClr val="0070C0"/>
                </a:solidFill>
                <a:latin typeface="Arial" panose="020B0604020202020204" pitchFamily="34" charset="0"/>
                <a:cs typeface="Arial" panose="020B0604020202020204" pitchFamily="34" charset="0"/>
              </a:rPr>
              <a:t>Ma non </a:t>
            </a:r>
            <a:r>
              <a:rPr lang="it-IT" sz="2000" dirty="0" smtClean="0">
                <a:solidFill>
                  <a:srgbClr val="0070C0"/>
                </a:solidFill>
                <a:latin typeface="Arial" panose="020B0604020202020204" pitchFamily="34" charset="0"/>
                <a:cs typeface="Arial" panose="020B0604020202020204" pitchFamily="34" charset="0"/>
              </a:rPr>
              <a:t>dimentichiamo il</a:t>
            </a:r>
            <a:r>
              <a:rPr lang="it-IT" b="1" dirty="0">
                <a:solidFill>
                  <a:srgbClr val="0070C0"/>
                </a:solidFill>
              </a:rPr>
              <a:t/>
            </a:r>
            <a:br>
              <a:rPr lang="it-IT" b="1" dirty="0">
                <a:solidFill>
                  <a:srgbClr val="0070C0"/>
                </a:solidFill>
              </a:rPr>
            </a:br>
            <a:r>
              <a:rPr lang="it-IT" b="1" dirty="0">
                <a:solidFill>
                  <a:srgbClr val="0070C0"/>
                </a:solidFill>
              </a:rPr>
              <a:t>CUORE DELL’ANNO GIUBILARE</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367092"/>
            <a:ext cx="10363826" cy="4099969"/>
          </a:xfrm>
        </p:spPr>
        <p:txBody>
          <a:bodyPr>
            <a:normAutofit/>
          </a:bodyPr>
          <a:lstStyle/>
          <a:p>
            <a:pPr marL="0" indent="0" algn="ctr">
              <a:buNone/>
            </a:pPr>
            <a:r>
              <a:rPr lang="it-IT" sz="2800" cap="none" dirty="0">
                <a:solidFill>
                  <a:srgbClr val="7030A0"/>
                </a:solidFill>
                <a:latin typeface="Arial" panose="020B0604020202020204" pitchFamily="34" charset="0"/>
                <a:cs typeface="Arial" panose="020B0604020202020204" pitchFamily="34" charset="0"/>
              </a:rPr>
              <a:t>Esso ci invita a riscoprire la gioia dell’incontro con il Signore, ci chiama al rinnovamento spirituale e ci impegna nella trasformazione del mondo, perché questo diventi davvero un tempo giubilare: lo diventi per la nostra madre Terra, deturpata dalla logica del profitto; lo diventi per i Paesi più poveri, gravati da debiti ingiusti; lo diventi per tutti coloro che sono prigionieri di vecchie e nuove schiavitù.</a:t>
            </a:r>
          </a:p>
        </p:txBody>
      </p:sp>
    </p:spTree>
    <p:extLst>
      <p:ext uri="{BB962C8B-B14F-4D97-AF65-F5344CB8AC3E}">
        <p14:creationId xmlns:p14="http://schemas.microsoft.com/office/powerpoint/2010/main" val="198414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4DE574-74DD-4C29-882F-F6BC7637C1DA}"/>
              </a:ext>
            </a:extLst>
          </p:cNvPr>
          <p:cNvSpPr>
            <a:spLocks noGrp="1"/>
          </p:cNvSpPr>
          <p:nvPr>
            <p:ph type="title"/>
          </p:nvPr>
        </p:nvSpPr>
        <p:spPr>
          <a:ln w="57150">
            <a:solidFill>
              <a:srgbClr val="FFFF00"/>
            </a:solidFill>
          </a:ln>
        </p:spPr>
        <p:txBody>
          <a:bodyPr>
            <a:normAutofit/>
          </a:bodyPr>
          <a:lstStyle/>
          <a:p>
            <a:r>
              <a:rPr lang="it-IT" sz="4000" i="1" u="sng" dirty="0">
                <a:solidFill>
                  <a:srgbClr val="0070C0"/>
                </a:solidFill>
              </a:rPr>
              <a:t>«Pellegrini di speranza»</a:t>
            </a:r>
          </a:p>
        </p:txBody>
      </p:sp>
      <p:graphicFrame>
        <p:nvGraphicFramePr>
          <p:cNvPr id="5" name="Segnaposto contenuto 4">
            <a:extLst>
              <a:ext uri="{FF2B5EF4-FFF2-40B4-BE49-F238E27FC236}">
                <a16:creationId xmlns="" xmlns:a16="http://schemas.microsoft.com/office/drawing/2014/main" id="{E8AD9FEB-59B0-41F2-8BC8-D074918C6BA2}"/>
              </a:ext>
            </a:extLst>
          </p:cNvPr>
          <p:cNvGraphicFramePr>
            <a:graphicFrameLocks noGrp="1"/>
          </p:cNvGraphicFramePr>
          <p:nvPr>
            <p:ph sz="quarter" idx="13"/>
            <p:extLst>
              <p:ext uri="{D42A27DB-BD31-4B8C-83A1-F6EECF244321}">
                <p14:modId xmlns:p14="http://schemas.microsoft.com/office/powerpoint/2010/main" val="218576152"/>
              </p:ext>
            </p:extLst>
          </p:nvPr>
        </p:nvGraphicFramePr>
        <p:xfrm>
          <a:off x="913774" y="2367092"/>
          <a:ext cx="10363826"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77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2924174" y="618517"/>
            <a:ext cx="5734051" cy="1596177"/>
          </a:xfrm>
          <a:solidFill>
            <a:srgbClr val="FFFF00"/>
          </a:solidFill>
          <a:ln w="2857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91440" tIns="45720" rIns="91440" bIns="45720" rtlCol="0" anchor="ctr">
            <a:normAutofit/>
          </a:bodyPr>
          <a:lstStyle/>
          <a:p>
            <a:r>
              <a:rPr lang="it-IT" b="1" dirty="0">
                <a:solidFill>
                  <a:srgbClr val="0070C0"/>
                </a:solidFill>
              </a:rPr>
              <a:t>LA </a:t>
            </a:r>
            <a:r>
              <a:rPr lang="it-IT" b="1" dirty="0" smtClean="0">
                <a:solidFill>
                  <a:srgbClr val="0070C0"/>
                </a:solidFill>
              </a:rPr>
              <a:t>PROSPETTIVA</a:t>
            </a:r>
            <a:br>
              <a:rPr lang="it-IT" b="1" dirty="0" smtClean="0">
                <a:solidFill>
                  <a:srgbClr val="0070C0"/>
                </a:solidFill>
              </a:rPr>
            </a:br>
            <a:r>
              <a:rPr lang="it-IT" b="1" dirty="0" smtClean="0">
                <a:solidFill>
                  <a:srgbClr val="0070C0"/>
                </a:solidFill>
              </a:rPr>
              <a:t>«io sono missione»</a:t>
            </a:r>
            <a:endParaRPr lang="it-IT" b="1" dirty="0">
              <a:solidFill>
                <a:srgbClr val="0070C0"/>
              </a:solidFill>
            </a:endParaRP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367092"/>
            <a:ext cx="10363826" cy="1204783"/>
          </a:xfrm>
        </p:spPr>
        <p:txBody>
          <a:bodyPr>
            <a:normAutofit/>
          </a:bodyPr>
          <a:lstStyle/>
          <a:p>
            <a:pPr marL="0" indent="0" algn="ctr">
              <a:buNone/>
            </a:pPr>
            <a:r>
              <a:rPr lang="it-IT" sz="2800" cap="none" dirty="0" smtClean="0">
                <a:solidFill>
                  <a:srgbClr val="FF0000"/>
                </a:solidFill>
                <a:latin typeface="Arial" panose="020B0604020202020204" pitchFamily="34" charset="0"/>
                <a:cs typeface="Arial" panose="020B0604020202020204" pitchFamily="34" charset="0"/>
              </a:rPr>
              <a:t>La </a:t>
            </a:r>
            <a:r>
              <a:rPr lang="it-IT" sz="2800" cap="none" dirty="0">
                <a:solidFill>
                  <a:srgbClr val="FF0000"/>
                </a:solidFill>
                <a:latin typeface="Arial" panose="020B0604020202020204" pitchFamily="34" charset="0"/>
                <a:cs typeface="Arial" panose="020B0604020202020204" pitchFamily="34" charset="0"/>
              </a:rPr>
              <a:t>missione di annunciare sempre, </a:t>
            </a:r>
            <a:r>
              <a:rPr lang="it-IT" sz="2800" cap="none" dirty="0" smtClean="0">
                <a:solidFill>
                  <a:srgbClr val="FF0000"/>
                </a:solidFill>
                <a:latin typeface="Arial" panose="020B0604020202020204" pitchFamily="34" charset="0"/>
                <a:cs typeface="Arial" panose="020B0604020202020204" pitchFamily="34" charset="0"/>
              </a:rPr>
              <a:t>ovunque </a:t>
            </a:r>
            <a:r>
              <a:rPr lang="it-IT" sz="2800" cap="none" dirty="0">
                <a:solidFill>
                  <a:srgbClr val="FF0000"/>
                </a:solidFill>
                <a:latin typeface="Arial" panose="020B0604020202020204" pitchFamily="34" charset="0"/>
                <a:cs typeface="Arial" panose="020B0604020202020204" pitchFamily="34" charset="0"/>
              </a:rPr>
              <a:t>e a tutti </a:t>
            </a:r>
            <a:r>
              <a:rPr lang="it-IT" sz="2800" cap="none" dirty="0" smtClean="0">
                <a:solidFill>
                  <a:srgbClr val="FF0000"/>
                </a:solidFill>
                <a:latin typeface="Arial" panose="020B0604020202020204" pitchFamily="34" charset="0"/>
                <a:cs typeface="Arial" panose="020B0604020202020204" pitchFamily="34" charset="0"/>
              </a:rPr>
              <a:t/>
            </a:r>
            <a:br>
              <a:rPr lang="it-IT" sz="2800" cap="none" dirty="0" smtClean="0">
                <a:solidFill>
                  <a:srgbClr val="FF0000"/>
                </a:solidFill>
                <a:latin typeface="Arial" panose="020B0604020202020204" pitchFamily="34" charset="0"/>
                <a:cs typeface="Arial" panose="020B0604020202020204" pitchFamily="34" charset="0"/>
              </a:rPr>
            </a:br>
            <a:r>
              <a:rPr lang="it-IT" sz="2800" cap="none" dirty="0" smtClean="0">
                <a:solidFill>
                  <a:srgbClr val="FF0000"/>
                </a:solidFill>
                <a:latin typeface="Arial" panose="020B0604020202020204" pitchFamily="34" charset="0"/>
                <a:cs typeface="Arial" panose="020B0604020202020204" pitchFamily="34" charset="0"/>
              </a:rPr>
              <a:t>Gesù </a:t>
            </a:r>
            <a:r>
              <a:rPr lang="it-IT" sz="2800" cap="none" dirty="0">
                <a:solidFill>
                  <a:srgbClr val="FF0000"/>
                </a:solidFill>
                <a:latin typeface="Arial" panose="020B0604020202020204" pitchFamily="34" charset="0"/>
                <a:cs typeface="Arial" panose="020B0604020202020204" pitchFamily="34" charset="0"/>
              </a:rPr>
              <a:t>«nostra speranza» (1Tm 1,1).</a:t>
            </a:r>
          </a:p>
        </p:txBody>
      </p:sp>
      <p:sp>
        <p:nvSpPr>
          <p:cNvPr id="4" name="CasellaDiTesto 3"/>
          <p:cNvSpPr txBox="1"/>
          <p:nvPr/>
        </p:nvSpPr>
        <p:spPr>
          <a:xfrm>
            <a:off x="1933575" y="3848100"/>
            <a:ext cx="9344025" cy="224676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t-IT" sz="2400" dirty="0"/>
              <a:t>“Molti cristiani conoscono l’abbandono, la miseria </a:t>
            </a:r>
            <a:endParaRPr lang="it-IT" sz="2400" dirty="0" smtClean="0"/>
          </a:p>
          <a:p>
            <a:pPr algn="ctr"/>
            <a:r>
              <a:rPr lang="it-IT" sz="2400" dirty="0" smtClean="0"/>
              <a:t>d’un </a:t>
            </a:r>
            <a:r>
              <a:rPr lang="it-IT" sz="2400" dirty="0"/>
              <a:t>popolo privo di Cristo; </a:t>
            </a:r>
            <a:r>
              <a:rPr lang="it-IT" sz="2400" dirty="0" smtClean="0"/>
              <a:t/>
            </a:r>
            <a:br>
              <a:rPr lang="it-IT" sz="2400" dirty="0" smtClean="0"/>
            </a:br>
            <a:r>
              <a:rPr lang="it-IT" sz="2400" dirty="0" smtClean="0"/>
              <a:t>ma </a:t>
            </a:r>
            <a:r>
              <a:rPr lang="it-IT" sz="2400" dirty="0"/>
              <a:t>solamente alcuni si sentono spinti </a:t>
            </a:r>
            <a:r>
              <a:rPr lang="it-IT" sz="2400" dirty="0" smtClean="0"/>
              <a:t/>
            </a:r>
            <a:br>
              <a:rPr lang="it-IT" sz="2400" dirty="0" smtClean="0"/>
            </a:br>
            <a:r>
              <a:rPr lang="it-IT" sz="2400" dirty="0" smtClean="0"/>
              <a:t>a </a:t>
            </a:r>
            <a:r>
              <a:rPr lang="it-IT" sz="2400" dirty="0"/>
              <a:t>non permettere che simile situazione abbia a durare, </a:t>
            </a:r>
            <a:r>
              <a:rPr lang="it-IT" sz="2400" dirty="0" smtClean="0"/>
              <a:t/>
            </a:r>
            <a:br>
              <a:rPr lang="it-IT" sz="2400" dirty="0" smtClean="0"/>
            </a:br>
            <a:r>
              <a:rPr lang="it-IT" sz="2400" dirty="0" smtClean="0"/>
              <a:t>dovessero </a:t>
            </a:r>
            <a:r>
              <a:rPr lang="it-IT" sz="2400" dirty="0"/>
              <a:t>pur dare in cambio la loro stessa vita</a:t>
            </a:r>
            <a:r>
              <a:rPr lang="it-IT" sz="2400" dirty="0" smtClean="0"/>
              <a:t>” </a:t>
            </a:r>
            <a:r>
              <a:rPr lang="it-IT" dirty="0" smtClean="0"/>
              <a:t/>
            </a:r>
            <a:br>
              <a:rPr lang="it-IT" dirty="0" smtClean="0"/>
            </a:br>
            <a:r>
              <a:rPr lang="it-IT" sz="2000" dirty="0" smtClean="0"/>
              <a:t>(Madeleine Delbrel)</a:t>
            </a:r>
            <a:endParaRPr lang="it-IT" sz="2000" dirty="0"/>
          </a:p>
        </p:txBody>
      </p:sp>
    </p:spTree>
    <p:extLst>
      <p:ext uri="{BB962C8B-B14F-4D97-AF65-F5344CB8AC3E}">
        <p14:creationId xmlns:p14="http://schemas.microsoft.com/office/powerpoint/2010/main" val="1596026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913775" y="428625"/>
            <a:ext cx="10364451" cy="2286000"/>
          </a:xfrm>
        </p:spPr>
        <p:txBody>
          <a:bodyPr>
            <a:normAutofit/>
          </a:bodyPr>
          <a:lstStyle/>
          <a:p>
            <a:r>
              <a:rPr lang="it-IT" b="1" u="sng" dirty="0">
                <a:solidFill>
                  <a:srgbClr val="FF0000"/>
                </a:solidFill>
              </a:rPr>
              <a:t>PRIMO SUGGERIMENTO</a:t>
            </a:r>
            <a:r>
              <a:rPr lang="it-IT" b="1" dirty="0">
                <a:solidFill>
                  <a:srgbClr val="0070C0"/>
                </a:solidFill>
              </a:rPr>
              <a:t/>
            </a:r>
            <a:br>
              <a:rPr lang="it-IT" b="1" dirty="0">
                <a:solidFill>
                  <a:srgbClr val="0070C0"/>
                </a:solidFill>
              </a:rPr>
            </a:br>
            <a:r>
              <a:rPr lang="it-IT" i="1" dirty="0">
                <a:solidFill>
                  <a:srgbClr val="0070C0"/>
                </a:solidFill>
              </a:rPr>
              <a:t>PELLEGRINAGGIO DEL </a:t>
            </a:r>
            <a:r>
              <a:rPr lang="it-IT" i="1" dirty="0" err="1" smtClean="0">
                <a:solidFill>
                  <a:srgbClr val="0070C0"/>
                </a:solidFill>
              </a:rPr>
              <a:t>GRUPPo</a:t>
            </a:r>
            <a:r>
              <a:rPr lang="it-IT" i="1" dirty="0" smtClean="0">
                <a:solidFill>
                  <a:srgbClr val="0070C0"/>
                </a:solidFill>
              </a:rPr>
              <a:t> </a:t>
            </a:r>
            <a:r>
              <a:rPr lang="it-IT" i="1" dirty="0">
                <a:solidFill>
                  <a:srgbClr val="0070C0"/>
                </a:solidFill>
              </a:rPr>
              <a:t>IN UNA DELLE CHIESE GIUBILARI DELLA DIOCESI</a:t>
            </a:r>
            <a:br>
              <a:rPr lang="it-IT" i="1" dirty="0">
                <a:solidFill>
                  <a:srgbClr val="0070C0"/>
                </a:solidFill>
              </a:rPr>
            </a:br>
            <a:endParaRPr lang="it-IT" i="1" dirty="0">
              <a:solidFill>
                <a:srgbClr val="0070C0"/>
              </a:solidFill>
            </a:endParaRP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5" y="2828925"/>
            <a:ext cx="10363826" cy="2647950"/>
          </a:xfrm>
        </p:spPr>
        <p:txBody>
          <a:bodyPr>
            <a:normAutofit/>
          </a:bodyPr>
          <a:lstStyle/>
          <a:p>
            <a:pPr marL="0" indent="0">
              <a:buNone/>
            </a:pPr>
            <a:r>
              <a:rPr lang="it-IT" sz="1800" b="1" u="sng" cap="none" dirty="0" smtClean="0">
                <a:solidFill>
                  <a:srgbClr val="7030A0"/>
                </a:solidFill>
                <a:latin typeface="Arial" panose="020B0604020202020204" pitchFamily="34" charset="0"/>
                <a:cs typeface="Arial" panose="020B0604020202020204" pitchFamily="34" charset="0"/>
              </a:rPr>
              <a:t>INDICAZIONI</a:t>
            </a:r>
          </a:p>
          <a:p>
            <a:r>
              <a:rPr lang="it-IT" sz="1800" cap="none" dirty="0" smtClean="0">
                <a:solidFill>
                  <a:srgbClr val="7030A0"/>
                </a:solidFill>
                <a:latin typeface="Arial" panose="020B0604020202020204" pitchFamily="34" charset="0"/>
                <a:cs typeface="Arial" panose="020B0604020202020204" pitchFamily="34" charset="0"/>
              </a:rPr>
              <a:t>Scelta delle meta e della modalità per raggiungerla all’interno del gruppo</a:t>
            </a:r>
          </a:p>
          <a:p>
            <a:r>
              <a:rPr lang="it-IT" sz="1800" cap="none" dirty="0" smtClean="0">
                <a:solidFill>
                  <a:srgbClr val="7030A0"/>
                </a:solidFill>
                <a:latin typeface="Arial" panose="020B0604020202020204" pitchFamily="34" charset="0"/>
                <a:cs typeface="Arial" panose="020B0604020202020204" pitchFamily="34" charset="0"/>
              </a:rPr>
              <a:t>Condivisione e valutazione all’interno della Comunità Pastorale o della Parrocchia</a:t>
            </a:r>
          </a:p>
          <a:p>
            <a:r>
              <a:rPr lang="it-IT" sz="1800" cap="none" dirty="0" smtClean="0">
                <a:solidFill>
                  <a:srgbClr val="7030A0"/>
                </a:solidFill>
                <a:latin typeface="Arial" panose="020B0604020202020204" pitchFamily="34" charset="0"/>
                <a:cs typeface="Arial" panose="020B0604020202020204" pitchFamily="34" charset="0"/>
              </a:rPr>
              <a:t>L’Ufficio metterà a disposizione un sussidio per la celebrazione (entro fine febbraio)</a:t>
            </a:r>
          </a:p>
          <a:p>
            <a:r>
              <a:rPr lang="it-IT" sz="1800" cap="none" dirty="0" smtClean="0">
                <a:solidFill>
                  <a:srgbClr val="7030A0"/>
                </a:solidFill>
                <a:latin typeface="Arial" panose="020B0604020202020204" pitchFamily="34" charset="0"/>
                <a:cs typeface="Arial" panose="020B0604020202020204" pitchFamily="34" charset="0"/>
              </a:rPr>
              <a:t>Il pellegrinaggio può essere fatto anche individualmente, in comunione con la prospettiva indicata</a:t>
            </a:r>
          </a:p>
          <a:p>
            <a:endParaRPr lang="it-IT" sz="1800" cap="none" dirty="0" smtClean="0">
              <a:solidFill>
                <a:srgbClr val="7030A0"/>
              </a:solidFill>
              <a:latin typeface="Arial" panose="020B0604020202020204" pitchFamily="34" charset="0"/>
              <a:cs typeface="Arial" panose="020B0604020202020204" pitchFamily="34" charset="0"/>
            </a:endParaRPr>
          </a:p>
          <a:p>
            <a:endParaRPr lang="it-IT" sz="1800" cap="none"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807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913775" y="428625"/>
            <a:ext cx="10364451" cy="2278528"/>
          </a:xfrm>
        </p:spPr>
        <p:txBody>
          <a:bodyPr>
            <a:normAutofit fontScale="90000"/>
          </a:bodyPr>
          <a:lstStyle/>
          <a:p>
            <a:r>
              <a:rPr lang="it-IT" b="1" u="sng" dirty="0" smtClean="0">
                <a:solidFill>
                  <a:srgbClr val="FF0000"/>
                </a:solidFill>
              </a:rPr>
              <a:t>Secondo SUGGERIMENTO</a:t>
            </a:r>
            <a:r>
              <a:rPr lang="it-IT" b="1" dirty="0">
                <a:solidFill>
                  <a:srgbClr val="0070C0"/>
                </a:solidFill>
              </a:rPr>
              <a:t/>
            </a:r>
            <a:br>
              <a:rPr lang="it-IT" b="1" dirty="0">
                <a:solidFill>
                  <a:srgbClr val="0070C0"/>
                </a:solidFill>
              </a:rPr>
            </a:br>
            <a:r>
              <a:rPr lang="it-IT" i="1" dirty="0" smtClean="0">
                <a:solidFill>
                  <a:srgbClr val="0070C0"/>
                </a:solidFill>
              </a:rPr>
              <a:t>GIUBILEO DEI GRUPPI MISSIONARI PARROCCHIALI</a:t>
            </a:r>
            <a:br>
              <a:rPr lang="it-IT" i="1" dirty="0" smtClean="0">
                <a:solidFill>
                  <a:srgbClr val="0070C0"/>
                </a:solidFill>
              </a:rPr>
            </a:br>
            <a:r>
              <a:rPr lang="it-IT" i="1" dirty="0" smtClean="0">
                <a:solidFill>
                  <a:srgbClr val="7030A0"/>
                </a:solidFill>
              </a:rPr>
              <a:t>13 SETTEMBRE 2025 - MONZA</a:t>
            </a:r>
            <a:br>
              <a:rPr lang="it-IT" i="1" dirty="0" smtClean="0">
                <a:solidFill>
                  <a:srgbClr val="7030A0"/>
                </a:solidFill>
              </a:rPr>
            </a:br>
            <a:r>
              <a:rPr lang="it-IT" i="1" dirty="0" smtClean="0">
                <a:solidFill>
                  <a:srgbClr val="0070C0"/>
                </a:solidFill>
              </a:rPr>
              <a:t>Santuario madonna delle grazie – seminario </a:t>
            </a:r>
            <a:r>
              <a:rPr lang="it-IT" i="1" dirty="0" err="1" smtClean="0">
                <a:solidFill>
                  <a:srgbClr val="0070C0"/>
                </a:solidFill>
              </a:rPr>
              <a:t>pime</a:t>
            </a:r>
            <a:r>
              <a:rPr lang="it-IT" i="1" dirty="0">
                <a:solidFill>
                  <a:srgbClr val="0070C0"/>
                </a:solidFill>
              </a:rPr>
              <a:t/>
            </a:r>
            <a:br>
              <a:rPr lang="it-IT" i="1" dirty="0">
                <a:solidFill>
                  <a:srgbClr val="0070C0"/>
                </a:solidFill>
              </a:rPr>
            </a:br>
            <a:endParaRPr lang="it-IT" i="1" dirty="0">
              <a:solidFill>
                <a:srgbClr val="0070C0"/>
              </a:solidFill>
            </a:endParaRPr>
          </a:p>
        </p:txBody>
      </p:sp>
      <p:sp>
        <p:nvSpPr>
          <p:cNvPr id="5" name="CasellaDiTesto 4"/>
          <p:cNvSpPr txBox="1"/>
          <p:nvPr/>
        </p:nvSpPr>
        <p:spPr>
          <a:xfrm>
            <a:off x="3352800" y="2707153"/>
            <a:ext cx="4514850" cy="3647152"/>
          </a:xfrm>
          <a:prstGeom prst="rect">
            <a:avLst/>
          </a:prstGeom>
          <a:noFill/>
          <a:ln w="38100">
            <a:solidFill>
              <a:srgbClr val="7030A0"/>
            </a:solidFill>
          </a:ln>
        </p:spPr>
        <p:txBody>
          <a:bodyPr wrap="square" rtlCol="0">
            <a:spAutoFit/>
          </a:bodyPr>
          <a:lstStyle/>
          <a:p>
            <a:pPr algn="ctr"/>
            <a:r>
              <a:rPr lang="it-IT" sz="2000" b="1" dirty="0" smtClean="0">
                <a:solidFill>
                  <a:srgbClr val="00B050"/>
                </a:solidFill>
                <a:latin typeface="Cambria" panose="02040503050406030204" pitchFamily="18" charset="0"/>
                <a:ea typeface="Cambria" panose="02040503050406030204" pitchFamily="18" charset="0"/>
              </a:rPr>
              <a:t>Programma in via di definizione </a:t>
            </a:r>
            <a:br>
              <a:rPr lang="it-IT" sz="2000" b="1" dirty="0" smtClean="0">
                <a:solidFill>
                  <a:srgbClr val="00B050"/>
                </a:solidFill>
                <a:latin typeface="Cambria" panose="02040503050406030204" pitchFamily="18" charset="0"/>
                <a:ea typeface="Cambria" panose="02040503050406030204" pitchFamily="18" charset="0"/>
              </a:rPr>
            </a:br>
            <a:r>
              <a:rPr lang="it-IT" sz="2000" b="1" dirty="0" smtClean="0">
                <a:solidFill>
                  <a:srgbClr val="00B050"/>
                </a:solidFill>
                <a:latin typeface="Cambria" panose="02040503050406030204" pitchFamily="18" charset="0"/>
                <a:ea typeface="Cambria" panose="02040503050406030204" pitchFamily="18" charset="0"/>
              </a:rPr>
              <a:t>IPOTESI</a:t>
            </a:r>
          </a:p>
          <a:p>
            <a:endParaRPr lang="it-IT" dirty="0" smtClean="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it-IT" dirty="0" smtClean="0">
                <a:latin typeface="Cambria" panose="02040503050406030204" pitchFamily="18" charset="0"/>
                <a:ea typeface="Cambria" panose="02040503050406030204" pitchFamily="18" charset="0"/>
              </a:rPr>
              <a:t>Ritrovo Parco di </a:t>
            </a:r>
            <a:r>
              <a:rPr lang="it-IT" dirty="0" smtClean="0">
                <a:latin typeface="Cambria" panose="02040503050406030204" pitchFamily="18" charset="0"/>
                <a:ea typeface="Cambria" panose="02040503050406030204" pitchFamily="18" charset="0"/>
              </a:rPr>
              <a:t>Monza </a:t>
            </a:r>
            <a:r>
              <a:rPr lang="it-IT" sz="1200" dirty="0" smtClean="0">
                <a:latin typeface="Cambria" panose="02040503050406030204" pitchFamily="18" charset="0"/>
                <a:ea typeface="Cambria" panose="02040503050406030204" pitchFamily="18" charset="0"/>
              </a:rPr>
              <a:t>(ore 10)</a:t>
            </a:r>
            <a:r>
              <a:rPr lang="it-IT" dirty="0" smtClean="0">
                <a:latin typeface="Cambria" panose="02040503050406030204" pitchFamily="18" charset="0"/>
                <a:ea typeface="Cambria" panose="02040503050406030204" pitchFamily="18" charset="0"/>
              </a:rPr>
              <a:t> </a:t>
            </a:r>
            <a:r>
              <a:rPr lang="it-IT" dirty="0" smtClean="0">
                <a:latin typeface="Cambria" panose="02040503050406030204" pitchFamily="18" charset="0"/>
                <a:ea typeface="Cambria" panose="02040503050406030204" pitchFamily="18" charset="0"/>
              </a:rPr>
              <a:t>– The Gate</a:t>
            </a:r>
            <a:br>
              <a:rPr lang="it-IT" dirty="0" smtClean="0">
                <a:latin typeface="Cambria" panose="02040503050406030204" pitchFamily="18" charset="0"/>
                <a:ea typeface="Cambria" panose="02040503050406030204" pitchFamily="18" charset="0"/>
              </a:rPr>
            </a:br>
            <a:r>
              <a:rPr lang="it-IT" dirty="0" smtClean="0">
                <a:latin typeface="Cambria" panose="02040503050406030204" pitchFamily="18" charset="0"/>
                <a:ea typeface="Cambria" panose="02040503050406030204" pitchFamily="18" charset="0"/>
              </a:rPr>
              <a:t>Cammino verso il Santuario Madonna delle Grazie</a:t>
            </a:r>
          </a:p>
          <a:p>
            <a:pPr marL="285750" indent="-285750">
              <a:buFont typeface="Arial" panose="020B0604020202020204" pitchFamily="34" charset="0"/>
              <a:buChar char="•"/>
            </a:pPr>
            <a:r>
              <a:rPr lang="it-IT" dirty="0" smtClean="0">
                <a:latin typeface="Cambria" panose="02040503050406030204" pitchFamily="18" charset="0"/>
                <a:ea typeface="Cambria" panose="02040503050406030204" pitchFamily="18" charset="0"/>
              </a:rPr>
              <a:t>Celebrazione Giubilare in </a:t>
            </a:r>
            <a:r>
              <a:rPr lang="it-IT" dirty="0" smtClean="0">
                <a:latin typeface="Cambria" panose="02040503050406030204" pitchFamily="18" charset="0"/>
                <a:ea typeface="Cambria" panose="02040503050406030204" pitchFamily="18" charset="0"/>
              </a:rPr>
              <a:t>Santuario </a:t>
            </a:r>
            <a:r>
              <a:rPr lang="it-IT" sz="1100" dirty="0" smtClean="0">
                <a:latin typeface="Cambria" panose="02040503050406030204" pitchFamily="18" charset="0"/>
                <a:ea typeface="Cambria" panose="02040503050406030204" pitchFamily="18" charset="0"/>
              </a:rPr>
              <a:t>(ore 11/11,30)</a:t>
            </a:r>
            <a:r>
              <a:rPr lang="it-IT" dirty="0" smtClean="0">
                <a:latin typeface="Cambria" panose="02040503050406030204" pitchFamily="18" charset="0"/>
                <a:ea typeface="Cambria" panose="02040503050406030204" pitchFamily="18" charset="0"/>
              </a:rPr>
              <a:t/>
            </a:r>
            <a:br>
              <a:rPr lang="it-IT" dirty="0" smtClean="0">
                <a:latin typeface="Cambria" panose="02040503050406030204" pitchFamily="18" charset="0"/>
                <a:ea typeface="Cambria" panose="02040503050406030204" pitchFamily="18" charset="0"/>
              </a:rPr>
            </a:br>
            <a:endParaRPr lang="it-IT" dirty="0" smtClean="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it-IT" dirty="0" smtClean="0">
                <a:latin typeface="Cambria" panose="02040503050406030204" pitchFamily="18" charset="0"/>
                <a:ea typeface="Cambria" panose="02040503050406030204" pitchFamily="18" charset="0"/>
              </a:rPr>
              <a:t>Pranzo al </a:t>
            </a:r>
            <a:r>
              <a:rPr lang="it-IT" dirty="0" smtClean="0">
                <a:latin typeface="Cambria" panose="02040503050406030204" pitchFamily="18" charset="0"/>
                <a:ea typeface="Cambria" panose="02040503050406030204" pitchFamily="18" charset="0"/>
              </a:rPr>
              <a:t>sacco </a:t>
            </a:r>
            <a:r>
              <a:rPr lang="it-IT" sz="1100" dirty="0" smtClean="0">
                <a:latin typeface="Cambria" panose="02040503050406030204" pitchFamily="18" charset="0"/>
                <a:ea typeface="Cambria" panose="02040503050406030204" pitchFamily="18" charset="0"/>
              </a:rPr>
              <a:t>(ore 13)</a:t>
            </a:r>
            <a:r>
              <a:rPr lang="it-IT" dirty="0" smtClean="0">
                <a:latin typeface="Cambria" panose="02040503050406030204" pitchFamily="18" charset="0"/>
                <a:ea typeface="Cambria" panose="02040503050406030204" pitchFamily="18" charset="0"/>
              </a:rPr>
              <a:t/>
            </a:r>
            <a:br>
              <a:rPr lang="it-IT" dirty="0" smtClean="0">
                <a:latin typeface="Cambria" panose="02040503050406030204" pitchFamily="18" charset="0"/>
                <a:ea typeface="Cambria" panose="02040503050406030204" pitchFamily="18" charset="0"/>
              </a:rPr>
            </a:br>
            <a:endParaRPr lang="it-IT" dirty="0" smtClean="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it-IT" dirty="0" smtClean="0">
                <a:latin typeface="Cambria" panose="02040503050406030204" pitchFamily="18" charset="0"/>
                <a:ea typeface="Cambria" panose="02040503050406030204" pitchFamily="18" charset="0"/>
              </a:rPr>
              <a:t>Incontro / </a:t>
            </a:r>
            <a:r>
              <a:rPr lang="it-IT" dirty="0" smtClean="0">
                <a:latin typeface="Cambria" panose="02040503050406030204" pitchFamily="18" charset="0"/>
                <a:ea typeface="Cambria" panose="02040503050406030204" pitchFamily="18" charset="0"/>
              </a:rPr>
              <a:t>Testimonianza </a:t>
            </a:r>
            <a:r>
              <a:rPr lang="it-IT" dirty="0" smtClean="0">
                <a:latin typeface="Cambria" panose="02040503050406030204" pitchFamily="18" charset="0"/>
                <a:ea typeface="Cambria" panose="02040503050406030204" pitchFamily="18" charset="0"/>
              </a:rPr>
              <a:t>Seminario </a:t>
            </a:r>
            <a:r>
              <a:rPr lang="it-IT" dirty="0" smtClean="0">
                <a:latin typeface="Cambria" panose="02040503050406030204" pitchFamily="18" charset="0"/>
                <a:ea typeface="Cambria" panose="02040503050406030204" pitchFamily="18" charset="0"/>
              </a:rPr>
              <a:t>PIME </a:t>
            </a:r>
            <a:r>
              <a:rPr lang="it-IT" sz="1100" dirty="0" smtClean="0">
                <a:latin typeface="Cambria" panose="02040503050406030204" pitchFamily="18" charset="0"/>
                <a:ea typeface="Cambria" panose="02040503050406030204" pitchFamily="18" charset="0"/>
              </a:rPr>
              <a:t>(ore 14/14,30)</a:t>
            </a:r>
            <a:endParaRPr lang="it-IT" sz="1100" dirty="0">
              <a:latin typeface="Cambria" panose="02040503050406030204" pitchFamily="18" charset="0"/>
              <a:ea typeface="Cambria" panose="02040503050406030204" pitchFamily="18" charset="0"/>
            </a:endParaRPr>
          </a:p>
        </p:txBody>
      </p:sp>
      <p:pic>
        <p:nvPicPr>
          <p:cNvPr id="6" name="Immagine 5"/>
          <p:cNvPicPr>
            <a:picLocks noChangeAspect="1"/>
          </p:cNvPicPr>
          <p:nvPr/>
        </p:nvPicPr>
        <p:blipFill>
          <a:blip r:embed="rId2"/>
          <a:stretch>
            <a:fillRect/>
          </a:stretch>
        </p:blipFill>
        <p:spPr>
          <a:xfrm>
            <a:off x="8339451" y="2566987"/>
            <a:ext cx="2466975" cy="1847850"/>
          </a:xfrm>
          <a:prstGeom prst="rect">
            <a:avLst/>
          </a:prstGeom>
        </p:spPr>
      </p:pic>
      <p:pic>
        <p:nvPicPr>
          <p:cNvPr id="7" name="Immagine 6"/>
          <p:cNvPicPr>
            <a:picLocks noChangeAspect="1"/>
          </p:cNvPicPr>
          <p:nvPr/>
        </p:nvPicPr>
        <p:blipFill>
          <a:blip r:embed="rId3"/>
          <a:stretch>
            <a:fillRect/>
          </a:stretch>
        </p:blipFill>
        <p:spPr>
          <a:xfrm>
            <a:off x="554676" y="3582664"/>
            <a:ext cx="2466975" cy="1857375"/>
          </a:xfrm>
          <a:prstGeom prst="rect">
            <a:avLst/>
          </a:prstGeom>
        </p:spPr>
      </p:pic>
      <p:pic>
        <p:nvPicPr>
          <p:cNvPr id="8" name="Immagine 7"/>
          <p:cNvPicPr>
            <a:picLocks noChangeAspect="1"/>
          </p:cNvPicPr>
          <p:nvPr/>
        </p:nvPicPr>
        <p:blipFill>
          <a:blip r:embed="rId4"/>
          <a:stretch>
            <a:fillRect/>
          </a:stretch>
        </p:blipFill>
        <p:spPr>
          <a:xfrm>
            <a:off x="8339450" y="4516114"/>
            <a:ext cx="2466975" cy="1847850"/>
          </a:xfrm>
          <a:prstGeom prst="rect">
            <a:avLst/>
          </a:prstGeom>
        </p:spPr>
      </p:pic>
    </p:spTree>
    <p:extLst>
      <p:ext uri="{BB962C8B-B14F-4D97-AF65-F5344CB8AC3E}">
        <p14:creationId xmlns:p14="http://schemas.microsoft.com/office/powerpoint/2010/main" val="2361930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quarter" idx="13"/>
          </p:nvPr>
        </p:nvPicPr>
        <p:blipFill>
          <a:blip r:embed="rId2"/>
          <a:stretch>
            <a:fillRect/>
          </a:stretch>
        </p:blipFill>
        <p:spPr>
          <a:xfrm>
            <a:off x="1895475" y="428625"/>
            <a:ext cx="8353425" cy="6076950"/>
          </a:xfrm>
          <a:prstGeom prst="rect">
            <a:avLst/>
          </a:prstGeom>
        </p:spPr>
      </p:pic>
    </p:spTree>
    <p:extLst>
      <p:ext uri="{BB962C8B-B14F-4D97-AF65-F5344CB8AC3E}">
        <p14:creationId xmlns:p14="http://schemas.microsoft.com/office/powerpoint/2010/main" val="322609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962150" y="536019"/>
            <a:ext cx="7629525" cy="5569505"/>
          </a:xfrm>
          <a:prstGeom prst="rect">
            <a:avLst/>
          </a:prstGeom>
        </p:spPr>
      </p:pic>
    </p:spTree>
    <p:extLst>
      <p:ext uri="{BB962C8B-B14F-4D97-AF65-F5344CB8AC3E}">
        <p14:creationId xmlns:p14="http://schemas.microsoft.com/office/powerpoint/2010/main" val="37985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4DE574-74DD-4C29-882F-F6BC7637C1DA}"/>
              </a:ext>
            </a:extLst>
          </p:cNvPr>
          <p:cNvSpPr>
            <a:spLocks noGrp="1"/>
          </p:cNvSpPr>
          <p:nvPr>
            <p:ph type="title"/>
          </p:nvPr>
        </p:nvSpPr>
        <p:spPr>
          <a:ln w="57150">
            <a:solidFill>
              <a:srgbClr val="FFFF00"/>
            </a:solidFill>
          </a:ln>
        </p:spPr>
        <p:txBody>
          <a:bodyPr>
            <a:normAutofit/>
          </a:bodyPr>
          <a:lstStyle/>
          <a:p>
            <a:r>
              <a:rPr lang="it-IT" sz="4000" i="1" u="sng" dirty="0">
                <a:solidFill>
                  <a:srgbClr val="0070C0"/>
                </a:solidFill>
              </a:rPr>
              <a:t>«Pellegrini di speranza»</a:t>
            </a:r>
          </a:p>
        </p:txBody>
      </p:sp>
      <p:graphicFrame>
        <p:nvGraphicFramePr>
          <p:cNvPr id="5" name="Segnaposto contenuto 4">
            <a:extLst>
              <a:ext uri="{FF2B5EF4-FFF2-40B4-BE49-F238E27FC236}">
                <a16:creationId xmlns="" xmlns:a16="http://schemas.microsoft.com/office/drawing/2014/main" id="{E8AD9FEB-59B0-41F2-8BC8-D074918C6BA2}"/>
              </a:ext>
            </a:extLst>
          </p:cNvPr>
          <p:cNvGraphicFramePr>
            <a:graphicFrameLocks noGrp="1"/>
          </p:cNvGraphicFramePr>
          <p:nvPr>
            <p:ph sz="quarter" idx="13"/>
            <p:extLst>
              <p:ext uri="{D42A27DB-BD31-4B8C-83A1-F6EECF244321}">
                <p14:modId xmlns:p14="http://schemas.microsoft.com/office/powerpoint/2010/main" val="513964556"/>
              </p:ext>
            </p:extLst>
          </p:nvPr>
        </p:nvGraphicFramePr>
        <p:xfrm>
          <a:off x="913774" y="2367092"/>
          <a:ext cx="10363826"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308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09801" y="304800"/>
            <a:ext cx="8067674" cy="6105525"/>
          </a:xfrm>
          <a:prstGeom prst="rect">
            <a:avLst/>
          </a:prstGeom>
        </p:spPr>
      </p:pic>
    </p:spTree>
    <p:extLst>
      <p:ext uri="{BB962C8B-B14F-4D97-AF65-F5344CB8AC3E}">
        <p14:creationId xmlns:p14="http://schemas.microsoft.com/office/powerpoint/2010/main" val="2865912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028825" y="314325"/>
            <a:ext cx="8201025" cy="6010275"/>
          </a:xfrm>
          <a:prstGeom prst="rect">
            <a:avLst/>
          </a:prstGeom>
        </p:spPr>
      </p:pic>
    </p:spTree>
    <p:extLst>
      <p:ext uri="{BB962C8B-B14F-4D97-AF65-F5344CB8AC3E}">
        <p14:creationId xmlns:p14="http://schemas.microsoft.com/office/powerpoint/2010/main" val="1732115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2924174" y="618517"/>
            <a:ext cx="5734051" cy="1596177"/>
          </a:xfrm>
          <a:solidFill>
            <a:srgbClr val="FFFF00"/>
          </a:solidFill>
          <a:ln w="2857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91440" tIns="45720" rIns="91440" bIns="45720" rtlCol="0" anchor="ctr">
            <a:normAutofit/>
          </a:bodyPr>
          <a:lstStyle/>
          <a:p>
            <a:r>
              <a:rPr lang="it-IT" b="1" dirty="0" smtClean="0">
                <a:solidFill>
                  <a:srgbClr val="0070C0"/>
                </a:solidFill>
              </a:rPr>
              <a:t>In conclusione</a:t>
            </a:r>
            <a:endParaRPr lang="it-IT" b="1" dirty="0">
              <a:solidFill>
                <a:srgbClr val="0070C0"/>
              </a:solidFill>
            </a:endParaRPr>
          </a:p>
        </p:txBody>
      </p:sp>
      <p:sp>
        <p:nvSpPr>
          <p:cNvPr id="4" name="CasellaDiTesto 3"/>
          <p:cNvSpPr txBox="1"/>
          <p:nvPr/>
        </p:nvSpPr>
        <p:spPr>
          <a:xfrm>
            <a:off x="4219575" y="2638425"/>
            <a:ext cx="7839076" cy="33547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t-IT" sz="2400" dirty="0" smtClean="0"/>
              <a:t>«Per </a:t>
            </a:r>
            <a:r>
              <a:rPr lang="it-IT" sz="2400" dirty="0"/>
              <a:t>resistere al </a:t>
            </a:r>
            <a:r>
              <a:rPr lang="it-IT" sz="2400" dirty="0" smtClean="0"/>
              <a:t>pericolo» di una società atea e secolarizzata </a:t>
            </a:r>
          </a:p>
          <a:p>
            <a:pPr algn="ctr"/>
            <a:r>
              <a:rPr lang="it-IT" sz="2400" dirty="0"/>
              <a:t>«</a:t>
            </a:r>
            <a:r>
              <a:rPr lang="it-IT" sz="2400" dirty="0" smtClean="0"/>
              <a:t>e </a:t>
            </a:r>
            <a:r>
              <a:rPr lang="it-IT" sz="2400" dirty="0"/>
              <a:t>per dare una risposta apostolica, </a:t>
            </a:r>
            <a:endParaRPr lang="it-IT" sz="2400" dirty="0" smtClean="0"/>
          </a:p>
          <a:p>
            <a:pPr algn="ctr"/>
            <a:r>
              <a:rPr lang="it-IT" sz="2400" dirty="0" smtClean="0"/>
              <a:t>pare </a:t>
            </a:r>
            <a:r>
              <a:rPr lang="it-IT" sz="2400" dirty="0"/>
              <a:t>necessaria la stessa cosa: </a:t>
            </a:r>
            <a:endParaRPr lang="it-IT" sz="2400" dirty="0" smtClean="0"/>
          </a:p>
          <a:p>
            <a:pPr algn="ctr"/>
            <a:r>
              <a:rPr lang="it-IT" sz="2400" dirty="0" smtClean="0"/>
              <a:t>ritrovare </a:t>
            </a:r>
            <a:r>
              <a:rPr lang="it-IT" sz="2400" dirty="0"/>
              <a:t>nella nostra fede </a:t>
            </a:r>
            <a:endParaRPr lang="it-IT" sz="2400" dirty="0" smtClean="0"/>
          </a:p>
          <a:p>
            <a:pPr algn="ctr"/>
            <a:r>
              <a:rPr lang="it-IT" sz="2400" dirty="0" smtClean="0"/>
              <a:t>i </a:t>
            </a:r>
            <a:r>
              <a:rPr lang="it-IT" sz="2400" dirty="0"/>
              <a:t>motivi che animano ogni vita missionaria, </a:t>
            </a:r>
            <a:endParaRPr lang="it-IT" sz="2400" dirty="0" smtClean="0"/>
          </a:p>
          <a:p>
            <a:pPr algn="ctr"/>
            <a:r>
              <a:rPr lang="it-IT" sz="2400" dirty="0" smtClean="0"/>
              <a:t>cioè </a:t>
            </a:r>
            <a:r>
              <a:rPr lang="it-IT" sz="2400" dirty="0"/>
              <a:t>i due comandamenti di Cristo  inseparabili e somiglianti, </a:t>
            </a:r>
            <a:endParaRPr lang="it-IT" sz="2400" dirty="0" smtClean="0"/>
          </a:p>
          <a:p>
            <a:pPr algn="ctr"/>
            <a:r>
              <a:rPr lang="it-IT" sz="2400" dirty="0" smtClean="0"/>
              <a:t>il </a:t>
            </a:r>
            <a:r>
              <a:rPr lang="it-IT" sz="2400" dirty="0"/>
              <a:t>secondo dei quali è peraltro tanto grande </a:t>
            </a:r>
            <a:endParaRPr lang="it-IT" sz="2400" dirty="0" smtClean="0"/>
          </a:p>
          <a:p>
            <a:pPr algn="ctr"/>
            <a:r>
              <a:rPr lang="it-IT" sz="2400" dirty="0" smtClean="0"/>
              <a:t>unicamente </a:t>
            </a:r>
            <a:r>
              <a:rPr lang="it-IT" sz="2400" dirty="0"/>
              <a:t>perché deriva dal primo</a:t>
            </a:r>
            <a:r>
              <a:rPr lang="it-IT" sz="2400" dirty="0" smtClean="0"/>
              <a:t>»</a:t>
            </a:r>
            <a:r>
              <a:rPr lang="it-IT" dirty="0" smtClean="0"/>
              <a:t/>
            </a:r>
            <a:br>
              <a:rPr lang="it-IT" dirty="0" smtClean="0"/>
            </a:br>
            <a:r>
              <a:rPr lang="it-IT" sz="2000" dirty="0" smtClean="0"/>
              <a:t>(Madeleine Delbrel)</a:t>
            </a:r>
            <a:endParaRPr lang="it-IT" sz="2000" dirty="0"/>
          </a:p>
        </p:txBody>
      </p:sp>
      <p:sp>
        <p:nvSpPr>
          <p:cNvPr id="6" name="CasellaDiTesto 5"/>
          <p:cNvSpPr txBox="1"/>
          <p:nvPr/>
        </p:nvSpPr>
        <p:spPr>
          <a:xfrm>
            <a:off x="228600" y="2343150"/>
            <a:ext cx="3790950" cy="4093428"/>
          </a:xfrm>
          <a:prstGeom prst="rect">
            <a:avLst/>
          </a:prstGeom>
          <a:noFill/>
          <a:ln w="57150">
            <a:solidFill>
              <a:srgbClr val="FFFF00"/>
            </a:solidFill>
          </a:ln>
          <a:scene3d>
            <a:camera prst="perspectiveHeroicExtremeRightFacing"/>
            <a:lightRig rig="threePt" dir="t"/>
          </a:scene3d>
        </p:spPr>
        <p:txBody>
          <a:bodyPr wrap="square" rtlCol="0">
            <a:spAutoFit/>
          </a:bodyPr>
          <a:lstStyle/>
          <a:p>
            <a:r>
              <a:rPr lang="it-IT" sz="2000" dirty="0">
                <a:solidFill>
                  <a:srgbClr val="C00000"/>
                </a:solidFill>
              </a:rPr>
              <a:t>«Maestro, qual è il più grande comandamento della legge?». </a:t>
            </a:r>
            <a:endParaRPr lang="it-IT" sz="2000" dirty="0" smtClean="0">
              <a:solidFill>
                <a:srgbClr val="C00000"/>
              </a:solidFill>
            </a:endParaRPr>
          </a:p>
          <a:p>
            <a:r>
              <a:rPr lang="it-IT" sz="2000" dirty="0" smtClean="0">
                <a:solidFill>
                  <a:srgbClr val="C00000"/>
                </a:solidFill>
              </a:rPr>
              <a:t>Gli </a:t>
            </a:r>
            <a:r>
              <a:rPr lang="it-IT" sz="2000" dirty="0">
                <a:solidFill>
                  <a:srgbClr val="C00000"/>
                </a:solidFill>
              </a:rPr>
              <a:t>rispose: «Amerai il Signore Dio tuo con tutto il cuore, con tutta la tua anima e con tutta la tua mente. </a:t>
            </a:r>
            <a:endParaRPr lang="it-IT" sz="2000" dirty="0" smtClean="0">
              <a:solidFill>
                <a:srgbClr val="C00000"/>
              </a:solidFill>
            </a:endParaRPr>
          </a:p>
          <a:p>
            <a:r>
              <a:rPr lang="it-IT" sz="2000" dirty="0" smtClean="0">
                <a:solidFill>
                  <a:srgbClr val="C00000"/>
                </a:solidFill>
              </a:rPr>
              <a:t>Questo </a:t>
            </a:r>
            <a:r>
              <a:rPr lang="it-IT" sz="2000" dirty="0">
                <a:solidFill>
                  <a:srgbClr val="C00000"/>
                </a:solidFill>
              </a:rPr>
              <a:t>è il più grande e il primo dei comandamenti. </a:t>
            </a:r>
            <a:endParaRPr lang="it-IT" sz="2000" dirty="0" smtClean="0">
              <a:solidFill>
                <a:srgbClr val="C00000"/>
              </a:solidFill>
            </a:endParaRPr>
          </a:p>
          <a:p>
            <a:r>
              <a:rPr lang="it-IT" sz="2000" dirty="0" smtClean="0">
                <a:solidFill>
                  <a:srgbClr val="C00000"/>
                </a:solidFill>
              </a:rPr>
              <a:t>E </a:t>
            </a:r>
            <a:r>
              <a:rPr lang="it-IT" sz="2000" dirty="0">
                <a:solidFill>
                  <a:srgbClr val="C00000"/>
                </a:solidFill>
              </a:rPr>
              <a:t>il secondo è simile al primo: Amerai il prossimo tuo come te stesso. </a:t>
            </a:r>
            <a:endParaRPr lang="it-IT" sz="2000" dirty="0" smtClean="0">
              <a:solidFill>
                <a:srgbClr val="C00000"/>
              </a:solidFill>
            </a:endParaRPr>
          </a:p>
          <a:p>
            <a:r>
              <a:rPr lang="it-IT" sz="2000" dirty="0" smtClean="0">
                <a:solidFill>
                  <a:srgbClr val="C00000"/>
                </a:solidFill>
              </a:rPr>
              <a:t>Da </a:t>
            </a:r>
            <a:r>
              <a:rPr lang="it-IT" sz="2000" dirty="0">
                <a:solidFill>
                  <a:srgbClr val="C00000"/>
                </a:solidFill>
              </a:rPr>
              <a:t>questi due comandamenti dipendono tutta la Legge e i Profeti</a:t>
            </a:r>
            <a:r>
              <a:rPr lang="it-IT" sz="2000" dirty="0" smtClean="0">
                <a:solidFill>
                  <a:srgbClr val="C00000"/>
                </a:solidFill>
              </a:rPr>
              <a:t>» (Mt 22,36-40).</a:t>
            </a:r>
            <a:endParaRPr lang="it-IT" sz="2000" dirty="0">
              <a:solidFill>
                <a:srgbClr val="C00000"/>
              </a:solidFill>
            </a:endParaRPr>
          </a:p>
        </p:txBody>
      </p:sp>
    </p:spTree>
    <p:extLst>
      <p:ext uri="{BB962C8B-B14F-4D97-AF65-F5344CB8AC3E}">
        <p14:creationId xmlns:p14="http://schemas.microsoft.com/office/powerpoint/2010/main" val="4077599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p:txBody>
          <a:bodyPr/>
          <a:lstStyle/>
          <a:p>
            <a:r>
              <a:rPr lang="it-IT" b="1" dirty="0">
                <a:solidFill>
                  <a:srgbClr val="0070C0"/>
                </a:solidFill>
              </a:rPr>
              <a:t>CUORE DELL’ANNO GIUBILARE</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p:txBody>
          <a:bodyPr>
            <a:normAutofit/>
          </a:bodyPr>
          <a:lstStyle/>
          <a:p>
            <a:pPr marL="0" indent="0" algn="ctr">
              <a:buNone/>
            </a:pPr>
            <a:r>
              <a:rPr lang="it-IT" sz="2800" cap="none" dirty="0">
                <a:solidFill>
                  <a:srgbClr val="7030A0"/>
                </a:solidFill>
                <a:latin typeface="Arial" panose="020B0604020202020204" pitchFamily="34" charset="0"/>
                <a:cs typeface="Arial" panose="020B0604020202020204" pitchFamily="34" charset="0"/>
              </a:rPr>
              <a:t>Per tutti, possa essere</a:t>
            </a:r>
          </a:p>
          <a:p>
            <a:pPr marL="0" indent="0" algn="ctr">
              <a:buNone/>
            </a:pPr>
            <a:r>
              <a:rPr lang="it-IT" sz="2800" cap="none" dirty="0">
                <a:solidFill>
                  <a:srgbClr val="7030A0"/>
                </a:solidFill>
                <a:latin typeface="Arial" panose="020B0604020202020204" pitchFamily="34" charset="0"/>
                <a:cs typeface="Arial" panose="020B0604020202020204" pitchFamily="34" charset="0"/>
              </a:rPr>
              <a:t>un momento di </a:t>
            </a:r>
            <a:r>
              <a:rPr lang="it-IT" sz="2800" cap="none" dirty="0">
                <a:solidFill>
                  <a:srgbClr val="FF0000"/>
                </a:solidFill>
                <a:latin typeface="Arial" panose="020B0604020202020204" pitchFamily="34" charset="0"/>
                <a:cs typeface="Arial" panose="020B0604020202020204" pitchFamily="34" charset="0"/>
              </a:rPr>
              <a:t>incontro vivo e personale con il Signore Gesù</a:t>
            </a:r>
            <a:r>
              <a:rPr lang="it-IT" sz="2800" cap="none" dirty="0">
                <a:solidFill>
                  <a:srgbClr val="7030A0"/>
                </a:solidFill>
                <a:latin typeface="Arial" panose="020B0604020202020204" pitchFamily="34" charset="0"/>
                <a:cs typeface="Arial" panose="020B0604020202020204" pitchFamily="34" charset="0"/>
              </a:rPr>
              <a:t>, </a:t>
            </a:r>
          </a:p>
          <a:p>
            <a:pPr marL="0" indent="0" algn="ctr">
              <a:buNone/>
            </a:pPr>
            <a:r>
              <a:rPr lang="it-IT" sz="2800" cap="none" dirty="0">
                <a:solidFill>
                  <a:srgbClr val="7030A0"/>
                </a:solidFill>
                <a:latin typeface="Arial" panose="020B0604020202020204" pitchFamily="34" charset="0"/>
                <a:cs typeface="Arial" panose="020B0604020202020204" pitchFamily="34" charset="0"/>
              </a:rPr>
              <a:t>«porta» di salvezza (cfr. </a:t>
            </a:r>
            <a:r>
              <a:rPr lang="it-IT" sz="2800" cap="none" dirty="0" err="1">
                <a:solidFill>
                  <a:srgbClr val="7030A0"/>
                </a:solidFill>
                <a:latin typeface="Arial" panose="020B0604020202020204" pitchFamily="34" charset="0"/>
                <a:cs typeface="Arial" panose="020B0604020202020204" pitchFamily="34" charset="0"/>
              </a:rPr>
              <a:t>Gv</a:t>
            </a:r>
            <a:r>
              <a:rPr lang="it-IT" sz="2800" cap="none" dirty="0">
                <a:solidFill>
                  <a:srgbClr val="7030A0"/>
                </a:solidFill>
                <a:latin typeface="Arial" panose="020B0604020202020204" pitchFamily="34" charset="0"/>
                <a:cs typeface="Arial" panose="020B0604020202020204" pitchFamily="34" charset="0"/>
              </a:rPr>
              <a:t> 10,7.9); </a:t>
            </a:r>
          </a:p>
          <a:p>
            <a:pPr marL="0" indent="0" algn="ctr">
              <a:buNone/>
            </a:pPr>
            <a:r>
              <a:rPr lang="it-IT" sz="2800" cap="none" dirty="0">
                <a:solidFill>
                  <a:srgbClr val="7030A0"/>
                </a:solidFill>
                <a:latin typeface="Arial" panose="020B0604020202020204" pitchFamily="34" charset="0"/>
                <a:cs typeface="Arial" panose="020B0604020202020204" pitchFamily="34" charset="0"/>
              </a:rPr>
              <a:t>con Lui, che la Chiesa ha la missione di annunciare sempre, </a:t>
            </a:r>
          </a:p>
          <a:p>
            <a:pPr marL="0" indent="0" algn="ctr">
              <a:buNone/>
            </a:pPr>
            <a:r>
              <a:rPr lang="it-IT" sz="2800" cap="none" dirty="0">
                <a:solidFill>
                  <a:srgbClr val="7030A0"/>
                </a:solidFill>
                <a:latin typeface="Arial" panose="020B0604020202020204" pitchFamily="34" charset="0"/>
                <a:cs typeface="Arial" panose="020B0604020202020204" pitchFamily="34" charset="0"/>
              </a:rPr>
              <a:t>ovunque e a tutti quale </a:t>
            </a:r>
            <a:r>
              <a:rPr lang="it-IT" sz="2800" cap="none" dirty="0">
                <a:solidFill>
                  <a:srgbClr val="FF0000"/>
                </a:solidFill>
                <a:latin typeface="Arial" panose="020B0604020202020204" pitchFamily="34" charset="0"/>
                <a:cs typeface="Arial" panose="020B0604020202020204" pitchFamily="34" charset="0"/>
              </a:rPr>
              <a:t>«nostra speranza»</a:t>
            </a:r>
            <a:r>
              <a:rPr lang="it-IT" sz="2800" cap="none" dirty="0">
                <a:solidFill>
                  <a:srgbClr val="7030A0"/>
                </a:solidFill>
                <a:latin typeface="Arial" panose="020B0604020202020204" pitchFamily="34" charset="0"/>
                <a:cs typeface="Arial" panose="020B0604020202020204" pitchFamily="34" charset="0"/>
              </a:rPr>
              <a:t> (1Tm 1,1).</a:t>
            </a:r>
          </a:p>
        </p:txBody>
      </p:sp>
    </p:spTree>
    <p:extLst>
      <p:ext uri="{BB962C8B-B14F-4D97-AF65-F5344CB8AC3E}">
        <p14:creationId xmlns:p14="http://schemas.microsoft.com/office/powerpoint/2010/main" val="60039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913774" y="618517"/>
            <a:ext cx="8853077" cy="1596177"/>
          </a:xfrm>
          <a:solidFill>
            <a:srgbClr val="FFFF00"/>
          </a:solidFill>
          <a:ln w="2857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it-IT" b="1" dirty="0">
                <a:solidFill>
                  <a:srgbClr val="0070C0"/>
                </a:solidFill>
              </a:rPr>
              <a:t>Pellegrini di speranza</a:t>
            </a:r>
            <a:br>
              <a:rPr lang="it-IT" b="1" dirty="0">
                <a:solidFill>
                  <a:srgbClr val="0070C0"/>
                </a:solidFill>
              </a:rPr>
            </a:br>
            <a:r>
              <a:rPr lang="it-IT" b="1" dirty="0">
                <a:solidFill>
                  <a:srgbClr val="0070C0"/>
                </a:solidFill>
              </a:rPr>
              <a:t>dove i segni dei tempi lo esigono</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214694"/>
            <a:ext cx="10363826" cy="4643306"/>
          </a:xfrm>
        </p:spPr>
        <p:txBody>
          <a:bodyPr>
            <a:normAutofit/>
          </a:bodyPr>
          <a:lstStyle/>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Il primo segno di speranza si traduca in pace per il mondo</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Guardare al futuro con speranza: desiderio di trasmettere la vita</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Essere segni tangibili di speranza per tanti fratelli e sorelle che vivono in condizioni di disagio (es. detenuti)</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Segni di speranza andranno offerti agli ammalati</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Di segni di speranza hanno bisogno anche coloro che in sé stessi la rappresentano: i giovani.</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Segni di speranza nei riguardi dei migranti, esuli, profughi e rifugiati</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Segni di speranza meritano gli anziani</a:t>
            </a:r>
          </a:p>
          <a:p>
            <a:pPr marL="514350" indent="-514350">
              <a:buFont typeface="+mj-lt"/>
              <a:buAutoNum type="arabicPeriod"/>
            </a:pPr>
            <a:r>
              <a:rPr lang="it-IT" cap="none" dirty="0">
                <a:solidFill>
                  <a:srgbClr val="7030A0"/>
                </a:solidFill>
                <a:latin typeface="Arial" panose="020B0604020202020204" pitchFamily="34" charset="0"/>
                <a:cs typeface="Arial" panose="020B0604020202020204" pitchFamily="34" charset="0"/>
              </a:rPr>
              <a:t>Speranza invoco in modo accorato per i miliardi di poveri</a:t>
            </a:r>
          </a:p>
        </p:txBody>
      </p:sp>
    </p:spTree>
    <p:extLst>
      <p:ext uri="{BB962C8B-B14F-4D97-AF65-F5344CB8AC3E}">
        <p14:creationId xmlns:p14="http://schemas.microsoft.com/office/powerpoint/2010/main" val="3876210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p:txBody>
          <a:bodyPr/>
          <a:lstStyle/>
          <a:p>
            <a:r>
              <a:rPr lang="it-IT" b="1" dirty="0">
                <a:solidFill>
                  <a:srgbClr val="0070C0"/>
                </a:solidFill>
              </a:rPr>
              <a:t>Il fondamento della speranza</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1762539"/>
            <a:ext cx="10363826" cy="4147931"/>
          </a:xfrm>
        </p:spPr>
        <p:txBody>
          <a:bodyPr>
            <a:normAutofit fontScale="77500" lnSpcReduction="20000"/>
          </a:bodyPr>
          <a:lstStyle/>
          <a:p>
            <a:pPr marL="0" indent="0" algn="ctr">
              <a:buNone/>
            </a:pPr>
            <a:r>
              <a:rPr lang="it-IT" sz="2800" b="1" cap="none" dirty="0">
                <a:solidFill>
                  <a:srgbClr val="FF0000"/>
                </a:solidFill>
                <a:latin typeface="Arial" panose="020B0604020202020204" pitchFamily="34" charset="0"/>
                <a:cs typeface="Arial" panose="020B0604020202020204" pitchFamily="34" charset="0"/>
              </a:rPr>
              <a:t>Gesù morto e risorto è il cuore della nostra fede</a:t>
            </a:r>
            <a:r>
              <a:rPr lang="it-IT" sz="2800" cap="none" dirty="0">
                <a:solidFill>
                  <a:srgbClr val="7030A0"/>
                </a:solidFill>
                <a:latin typeface="Arial" panose="020B0604020202020204" pitchFamily="34" charset="0"/>
                <a:cs typeface="Arial" panose="020B0604020202020204" pitchFamily="34" charset="0"/>
              </a:rPr>
              <a:t>. </a:t>
            </a:r>
            <a:br>
              <a:rPr lang="it-IT" sz="2800" cap="none" dirty="0">
                <a:solidFill>
                  <a:srgbClr val="7030A0"/>
                </a:solidFill>
                <a:latin typeface="Arial" panose="020B0604020202020204" pitchFamily="34" charset="0"/>
                <a:cs typeface="Arial" panose="020B0604020202020204" pitchFamily="34" charset="0"/>
              </a:rPr>
            </a:br>
            <a:r>
              <a:rPr lang="it-IT" sz="2800" cap="none" dirty="0">
                <a:solidFill>
                  <a:srgbClr val="7030A0"/>
                </a:solidFill>
                <a:latin typeface="Arial" panose="020B0604020202020204" pitchFamily="34" charset="0"/>
                <a:cs typeface="Arial" panose="020B0604020202020204" pitchFamily="34" charset="0"/>
              </a:rPr>
              <a:t>San Paolo, ci trasmette il “nucleo” della nostra speranza: «A voi ho trasmesso, anzitutto, quello che anch’io ho ricevuto, cioè che Cristo morì per i nostri peccati secondo le Scritture e che fu sepolto e che è risorto il terzo giorno secondo le Scritture e che apparve a </a:t>
            </a:r>
            <a:r>
              <a:rPr lang="it-IT" sz="2800" cap="none" dirty="0" err="1">
                <a:solidFill>
                  <a:srgbClr val="7030A0"/>
                </a:solidFill>
                <a:latin typeface="Arial" panose="020B0604020202020204" pitchFamily="34" charset="0"/>
                <a:cs typeface="Arial" panose="020B0604020202020204" pitchFamily="34" charset="0"/>
              </a:rPr>
              <a:t>Cefa</a:t>
            </a:r>
            <a:r>
              <a:rPr lang="it-IT" sz="2800" cap="none" dirty="0">
                <a:solidFill>
                  <a:srgbClr val="7030A0"/>
                </a:solidFill>
                <a:latin typeface="Arial" panose="020B0604020202020204" pitchFamily="34" charset="0"/>
                <a:cs typeface="Arial" panose="020B0604020202020204" pitchFamily="34" charset="0"/>
              </a:rPr>
              <a:t> e quindi ai Dodici»</a:t>
            </a:r>
            <a:br>
              <a:rPr lang="it-IT" sz="2800" cap="none" dirty="0">
                <a:solidFill>
                  <a:srgbClr val="7030A0"/>
                </a:solidFill>
                <a:latin typeface="Arial" panose="020B0604020202020204" pitchFamily="34" charset="0"/>
                <a:cs typeface="Arial" panose="020B0604020202020204" pitchFamily="34" charset="0"/>
              </a:rPr>
            </a:br>
            <a:r>
              <a:rPr lang="it-IT" sz="1900" cap="none" dirty="0">
                <a:solidFill>
                  <a:srgbClr val="7030A0"/>
                </a:solidFill>
                <a:latin typeface="Arial" panose="020B0604020202020204" pitchFamily="34" charset="0"/>
                <a:cs typeface="Arial" panose="020B0604020202020204" pitchFamily="34" charset="0"/>
              </a:rPr>
              <a:t>(1Cor 15,3-5).</a:t>
            </a:r>
            <a:r>
              <a:rPr lang="it-IT" sz="2800" cap="none" dirty="0">
                <a:solidFill>
                  <a:srgbClr val="7030A0"/>
                </a:solidFill>
                <a:latin typeface="Arial" panose="020B0604020202020204" pitchFamily="34" charset="0"/>
                <a:cs typeface="Arial" panose="020B0604020202020204" pitchFamily="34" charset="0"/>
              </a:rPr>
              <a:t> </a:t>
            </a:r>
            <a:br>
              <a:rPr lang="it-IT" sz="2800" cap="none" dirty="0">
                <a:solidFill>
                  <a:srgbClr val="7030A0"/>
                </a:solidFill>
                <a:latin typeface="Arial" panose="020B0604020202020204" pitchFamily="34" charset="0"/>
                <a:cs typeface="Arial" panose="020B0604020202020204" pitchFamily="34" charset="0"/>
              </a:rPr>
            </a:br>
            <a:r>
              <a:rPr lang="it-IT" sz="2800" cap="none" dirty="0">
                <a:solidFill>
                  <a:srgbClr val="7030A0"/>
                </a:solidFill>
                <a:latin typeface="Arial" panose="020B0604020202020204" pitchFamily="34" charset="0"/>
                <a:cs typeface="Arial" panose="020B0604020202020204" pitchFamily="34" charset="0"/>
              </a:rPr>
              <a:t>Cristo morì, fu sepolto, è risorto, apparve. Per noi è passato attraverso il dramma della morte. L’amore del Padre lo ha risuscitato nella forza dello Spirito, facendo della sua umanità la primizia dell’eternità per la nostra salvezza. La speranza cristiana consiste proprio in questo: davanti alla morte, dove tutto sembra finire, si riceve la certezza che, grazie a Cristo, alla sua grazia che ci è stata comunicata nel Battesimo, «la vita non è tolta, ma trasformata»</a:t>
            </a:r>
          </a:p>
        </p:txBody>
      </p:sp>
    </p:spTree>
    <p:extLst>
      <p:ext uri="{BB962C8B-B14F-4D97-AF65-F5344CB8AC3E}">
        <p14:creationId xmlns:p14="http://schemas.microsoft.com/office/powerpoint/2010/main" val="1793608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p:txBody>
          <a:bodyPr/>
          <a:lstStyle/>
          <a:p>
            <a:r>
              <a:rPr lang="it-IT" b="1" dirty="0">
                <a:solidFill>
                  <a:srgbClr val="0070C0"/>
                </a:solidFill>
              </a:rPr>
              <a:t>Il fondamento della speranza</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1762539"/>
            <a:ext cx="10363826" cy="4147931"/>
          </a:xfrm>
        </p:spPr>
        <p:txBody>
          <a:bodyPr>
            <a:normAutofit fontScale="77500" lnSpcReduction="20000"/>
          </a:bodyPr>
          <a:lstStyle/>
          <a:p>
            <a:pPr marL="0" indent="0" algn="ctr">
              <a:buNone/>
            </a:pPr>
            <a:r>
              <a:rPr lang="it-IT" sz="2800" b="1" cap="none" dirty="0">
                <a:solidFill>
                  <a:srgbClr val="FF0000"/>
                </a:solidFill>
                <a:latin typeface="Arial" panose="020B0604020202020204" pitchFamily="34" charset="0"/>
                <a:cs typeface="Arial" panose="020B0604020202020204" pitchFamily="34" charset="0"/>
              </a:rPr>
              <a:t>Cosa sarà dunque di noi dopo la morte? </a:t>
            </a:r>
            <a:br>
              <a:rPr lang="it-IT" sz="2800" b="1" cap="none" dirty="0">
                <a:solidFill>
                  <a:srgbClr val="FF0000"/>
                </a:solidFill>
                <a:latin typeface="Arial" panose="020B0604020202020204" pitchFamily="34" charset="0"/>
                <a:cs typeface="Arial" panose="020B0604020202020204" pitchFamily="34" charset="0"/>
              </a:rPr>
            </a:br>
            <a:r>
              <a:rPr lang="it-IT" sz="2800" cap="none" dirty="0">
                <a:latin typeface="Arial" panose="020B0604020202020204" pitchFamily="34" charset="0"/>
                <a:cs typeface="Arial" panose="020B0604020202020204" pitchFamily="34" charset="0"/>
              </a:rPr>
              <a:t>Con Gesù al di là di questa soglia c’è la vita eterna, che consiste nella comunione piena con Dio, nella contemplazione e partecipazione del suo amore infinito. Quanto adesso viviamo nella speranza, allora lo vedremo nella realtà. Sant’Agostino in proposito scriveva: </a:t>
            </a:r>
            <a:r>
              <a:rPr lang="it-IT" sz="2800" cap="none" dirty="0" smtClean="0">
                <a:latin typeface="Arial" panose="020B0604020202020204" pitchFamily="34" charset="0"/>
                <a:cs typeface="Arial" panose="020B0604020202020204" pitchFamily="34" charset="0"/>
              </a:rPr>
              <a:t/>
            </a:r>
            <a:br>
              <a:rPr lang="it-IT" sz="2800" cap="none" dirty="0" smtClean="0">
                <a:latin typeface="Arial" panose="020B0604020202020204" pitchFamily="34" charset="0"/>
                <a:cs typeface="Arial" panose="020B0604020202020204" pitchFamily="34" charset="0"/>
              </a:rPr>
            </a:br>
            <a:r>
              <a:rPr lang="it-IT" sz="2800" cap="none" dirty="0" smtClean="0">
                <a:latin typeface="Arial" panose="020B0604020202020204" pitchFamily="34" charset="0"/>
                <a:cs typeface="Arial" panose="020B0604020202020204" pitchFamily="34" charset="0"/>
              </a:rPr>
              <a:t>«</a:t>
            </a:r>
            <a:r>
              <a:rPr lang="it-IT" sz="2800" cap="none" dirty="0">
                <a:latin typeface="Arial" panose="020B0604020202020204" pitchFamily="34" charset="0"/>
                <a:cs typeface="Arial" panose="020B0604020202020204" pitchFamily="34" charset="0"/>
              </a:rPr>
              <a:t>Quando mi sarò unito a te con tutto me stesso, </a:t>
            </a:r>
            <a:r>
              <a:rPr lang="it-IT" sz="2800" cap="none" dirty="0" smtClean="0">
                <a:latin typeface="Arial" panose="020B0604020202020204" pitchFamily="34" charset="0"/>
                <a:cs typeface="Arial" panose="020B0604020202020204" pitchFamily="34" charset="0"/>
              </a:rPr>
              <a:t/>
            </a:r>
            <a:br>
              <a:rPr lang="it-IT" sz="2800" cap="none" dirty="0" smtClean="0">
                <a:latin typeface="Arial" panose="020B0604020202020204" pitchFamily="34" charset="0"/>
                <a:cs typeface="Arial" panose="020B0604020202020204" pitchFamily="34" charset="0"/>
              </a:rPr>
            </a:br>
            <a:r>
              <a:rPr lang="it-IT" sz="2800" cap="none" dirty="0" smtClean="0">
                <a:latin typeface="Arial" panose="020B0604020202020204" pitchFamily="34" charset="0"/>
                <a:cs typeface="Arial" panose="020B0604020202020204" pitchFamily="34" charset="0"/>
              </a:rPr>
              <a:t>non </a:t>
            </a:r>
            <a:r>
              <a:rPr lang="it-IT" sz="2800" cap="none" dirty="0">
                <a:latin typeface="Arial" panose="020B0604020202020204" pitchFamily="34" charset="0"/>
                <a:cs typeface="Arial" panose="020B0604020202020204" pitchFamily="34" charset="0"/>
              </a:rPr>
              <a:t>esisterà per me dolore e pena dovunque. </a:t>
            </a:r>
            <a:r>
              <a:rPr lang="it-IT" sz="2800" cap="none" dirty="0" smtClean="0">
                <a:latin typeface="Arial" panose="020B0604020202020204" pitchFamily="34" charset="0"/>
                <a:cs typeface="Arial" panose="020B0604020202020204" pitchFamily="34" charset="0"/>
              </a:rPr>
              <a:t/>
            </a:r>
            <a:br>
              <a:rPr lang="it-IT" sz="2800" cap="none" dirty="0" smtClean="0">
                <a:latin typeface="Arial" panose="020B0604020202020204" pitchFamily="34" charset="0"/>
                <a:cs typeface="Arial" panose="020B0604020202020204" pitchFamily="34" charset="0"/>
              </a:rPr>
            </a:br>
            <a:r>
              <a:rPr lang="it-IT" sz="2800" cap="none" dirty="0" smtClean="0">
                <a:latin typeface="Arial" panose="020B0604020202020204" pitchFamily="34" charset="0"/>
                <a:cs typeface="Arial" panose="020B0604020202020204" pitchFamily="34" charset="0"/>
              </a:rPr>
              <a:t>Sarà </a:t>
            </a:r>
            <a:r>
              <a:rPr lang="it-IT" sz="2800" cap="none" dirty="0">
                <a:latin typeface="Arial" panose="020B0604020202020204" pitchFamily="34" charset="0"/>
                <a:cs typeface="Arial" panose="020B0604020202020204" pitchFamily="34" charset="0"/>
              </a:rPr>
              <a:t>vera vita la mia vita, tutta piena di te». </a:t>
            </a:r>
          </a:p>
          <a:p>
            <a:pPr marL="0" indent="0" algn="ctr">
              <a:buNone/>
            </a:pPr>
            <a:r>
              <a:rPr lang="it-IT" sz="2800" cap="none" dirty="0">
                <a:latin typeface="Arial" panose="020B0604020202020204" pitchFamily="34" charset="0"/>
                <a:cs typeface="Arial" panose="020B0604020202020204" pitchFamily="34" charset="0"/>
              </a:rPr>
              <a:t>Cosa caratterizzerà dunque tale pienezza di comunione? L’essere felici. </a:t>
            </a:r>
          </a:p>
          <a:p>
            <a:pPr marL="0" indent="0" algn="ctr">
              <a:buNone/>
            </a:pPr>
            <a:r>
              <a:rPr lang="it-IT" sz="2800" b="1" cap="none" dirty="0">
                <a:solidFill>
                  <a:srgbClr val="FFFF00"/>
                </a:solidFill>
                <a:latin typeface="Arial" panose="020B0604020202020204" pitchFamily="34" charset="0"/>
                <a:cs typeface="Arial" panose="020B0604020202020204" pitchFamily="34" charset="0"/>
              </a:rPr>
              <a:t>La felicità è la vocazione dell’essere umano, </a:t>
            </a:r>
            <a:br>
              <a:rPr lang="it-IT" sz="2800" b="1" cap="none" dirty="0">
                <a:solidFill>
                  <a:srgbClr val="FFFF00"/>
                </a:solidFill>
                <a:latin typeface="Arial" panose="020B0604020202020204" pitchFamily="34" charset="0"/>
                <a:cs typeface="Arial" panose="020B0604020202020204" pitchFamily="34" charset="0"/>
              </a:rPr>
            </a:br>
            <a:r>
              <a:rPr lang="it-IT" sz="2800" b="1" cap="none" dirty="0">
                <a:solidFill>
                  <a:srgbClr val="FFFF00"/>
                </a:solidFill>
                <a:latin typeface="Arial" panose="020B0604020202020204" pitchFamily="34" charset="0"/>
                <a:cs typeface="Arial" panose="020B0604020202020204" pitchFamily="34" charset="0"/>
              </a:rPr>
              <a:t>un traguardo che riguarda tutti.</a:t>
            </a:r>
          </a:p>
        </p:txBody>
      </p:sp>
    </p:spTree>
    <p:extLst>
      <p:ext uri="{BB962C8B-B14F-4D97-AF65-F5344CB8AC3E}">
        <p14:creationId xmlns:p14="http://schemas.microsoft.com/office/powerpoint/2010/main" val="175877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p:txBody>
          <a:bodyPr/>
          <a:lstStyle/>
          <a:p>
            <a:r>
              <a:rPr lang="it-IT" b="1" dirty="0">
                <a:solidFill>
                  <a:srgbClr val="0070C0"/>
                </a:solidFill>
              </a:rPr>
              <a:t>Il fondamento della speranza</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1762539"/>
            <a:ext cx="10363826" cy="4147931"/>
          </a:xfrm>
        </p:spPr>
        <p:txBody>
          <a:bodyPr>
            <a:normAutofit fontScale="92500" lnSpcReduction="10000"/>
          </a:bodyPr>
          <a:lstStyle/>
          <a:p>
            <a:pPr marL="0" indent="0" algn="ctr">
              <a:buNone/>
            </a:pPr>
            <a:r>
              <a:rPr lang="it-IT" sz="2800" b="1" cap="none" dirty="0">
                <a:solidFill>
                  <a:srgbClr val="FF0000"/>
                </a:solidFill>
                <a:latin typeface="Arial" panose="020B0604020202020204" pitchFamily="34" charset="0"/>
                <a:cs typeface="Arial" panose="020B0604020202020204" pitchFamily="34" charset="0"/>
              </a:rPr>
              <a:t>Un’altra realtà connessa con la vita eterna è il giudizio di Dio</a:t>
            </a:r>
            <a:r>
              <a:rPr lang="it-IT" sz="2800" cap="none" dirty="0">
                <a:solidFill>
                  <a:srgbClr val="7030A0"/>
                </a:solidFill>
                <a:latin typeface="Arial" panose="020B0604020202020204" pitchFamily="34" charset="0"/>
                <a:cs typeface="Arial" panose="020B0604020202020204" pitchFamily="34" charset="0"/>
              </a:rPr>
              <a:t/>
            </a:r>
            <a:br>
              <a:rPr lang="it-IT" sz="2800" cap="none" dirty="0">
                <a:solidFill>
                  <a:srgbClr val="7030A0"/>
                </a:solidFill>
                <a:latin typeface="Arial" panose="020B0604020202020204" pitchFamily="34" charset="0"/>
                <a:cs typeface="Arial" panose="020B0604020202020204" pitchFamily="34" charset="0"/>
              </a:rPr>
            </a:br>
            <a:r>
              <a:rPr lang="it-IT" sz="2800" cap="none" dirty="0">
                <a:solidFill>
                  <a:srgbClr val="7030A0"/>
                </a:solidFill>
                <a:latin typeface="Arial" panose="020B0604020202020204" pitchFamily="34" charset="0"/>
                <a:cs typeface="Arial" panose="020B0604020202020204" pitchFamily="34" charset="0"/>
              </a:rPr>
              <a:t>La Sacra Scrittura afferma in proposito: «Hai insegnato al tuo popolo che il giusto deve amare gli uomini, e hai dato ai tuoi figli la buona speranza che, dopo i peccati, tu concedi il pentimento […] e ci aspettiamo misericordia, quando siamo giudicati» ( </a:t>
            </a:r>
            <a:r>
              <a:rPr lang="it-IT" sz="2800" cap="none" dirty="0" err="1">
                <a:solidFill>
                  <a:srgbClr val="7030A0"/>
                </a:solidFill>
                <a:latin typeface="Arial" panose="020B0604020202020204" pitchFamily="34" charset="0"/>
                <a:cs typeface="Arial" panose="020B0604020202020204" pitchFamily="34" charset="0"/>
              </a:rPr>
              <a:t>Sap</a:t>
            </a:r>
            <a:r>
              <a:rPr lang="it-IT" sz="2800" cap="none" dirty="0">
                <a:solidFill>
                  <a:srgbClr val="7030A0"/>
                </a:solidFill>
                <a:latin typeface="Arial" panose="020B0604020202020204" pitchFamily="34" charset="0"/>
                <a:cs typeface="Arial" panose="020B0604020202020204" pitchFamily="34" charset="0"/>
              </a:rPr>
              <a:t> 12,19.22). Come scriveva Benedetto XVI, «nel momento del Giudizio sperimentiamo ed accogliamo questo prevalere del suo amore su tutto il male nel mondo e in noi. Il dolore dell’amore diventa la nostra salvezza e la nostra gioia».</a:t>
            </a:r>
          </a:p>
        </p:txBody>
      </p:sp>
    </p:spTree>
    <p:extLst>
      <p:ext uri="{BB962C8B-B14F-4D97-AF65-F5344CB8AC3E}">
        <p14:creationId xmlns:p14="http://schemas.microsoft.com/office/powerpoint/2010/main" val="1737345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913774" y="618517"/>
            <a:ext cx="8853077" cy="1596177"/>
          </a:xfrm>
          <a:solidFill>
            <a:srgbClr val="FFFF00"/>
          </a:solidFill>
          <a:ln w="2857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it-IT" b="1" dirty="0">
                <a:solidFill>
                  <a:srgbClr val="0070C0"/>
                </a:solidFill>
              </a:rPr>
              <a:t>ANNO GIUBILARE</a:t>
            </a:r>
            <a:br>
              <a:rPr lang="it-IT" b="1" dirty="0">
                <a:solidFill>
                  <a:srgbClr val="0070C0"/>
                </a:solidFill>
              </a:rPr>
            </a:br>
            <a:r>
              <a:rPr lang="it-IT" b="1" dirty="0">
                <a:solidFill>
                  <a:srgbClr val="0070C0"/>
                </a:solidFill>
              </a:rPr>
              <a:t>E INDULGENZA GIUBILARE</a:t>
            </a:r>
          </a:p>
        </p:txBody>
      </p:sp>
      <p:sp>
        <p:nvSpPr>
          <p:cNvPr id="4" name="CasellaDiTesto 3"/>
          <p:cNvSpPr txBox="1"/>
          <p:nvPr/>
        </p:nvSpPr>
        <p:spPr>
          <a:xfrm>
            <a:off x="1820561" y="2430162"/>
            <a:ext cx="8690919" cy="3970318"/>
          </a:xfrm>
          <a:prstGeom prst="rect">
            <a:avLst/>
          </a:prstGeom>
          <a:noFill/>
        </p:spPr>
        <p:txBody>
          <a:bodyPr wrap="square" rtlCol="0">
            <a:spAutoFit/>
          </a:bodyPr>
          <a:lstStyle/>
          <a:p>
            <a:pPr algn="ctr"/>
            <a:r>
              <a:rPr lang="it-IT" sz="2400" b="1" dirty="0" smtClean="0">
                <a:solidFill>
                  <a:srgbClr val="FF0000"/>
                </a:solidFill>
              </a:rPr>
              <a:t>INDÙLGERE</a:t>
            </a:r>
          </a:p>
          <a:p>
            <a:pPr marL="342900" indent="-342900">
              <a:buFont typeface="+mj-lt"/>
              <a:buAutoNum type="arabicPeriod"/>
            </a:pPr>
            <a:endParaRPr lang="it-IT" dirty="0" smtClean="0"/>
          </a:p>
          <a:p>
            <a:pPr marL="342900" indent="-342900">
              <a:buFont typeface="+mj-lt"/>
              <a:buAutoNum type="arabicPeriod"/>
            </a:pPr>
            <a:r>
              <a:rPr lang="it-IT" sz="2400" dirty="0" smtClean="0">
                <a:solidFill>
                  <a:srgbClr val="FF0000"/>
                </a:solidFill>
              </a:rPr>
              <a:t>Concedere benignamente (misericordiosamente)</a:t>
            </a:r>
            <a:br>
              <a:rPr lang="it-IT" sz="2400" dirty="0" smtClean="0">
                <a:solidFill>
                  <a:srgbClr val="FF0000"/>
                </a:solidFill>
              </a:rPr>
            </a:br>
            <a:r>
              <a:rPr lang="it-IT" sz="2400" dirty="0" smtClean="0">
                <a:solidFill>
                  <a:srgbClr val="FF0000"/>
                </a:solidFill>
              </a:rPr>
              <a:t>Giudicare </a:t>
            </a:r>
            <a:r>
              <a:rPr lang="it-IT" sz="2400" dirty="0">
                <a:solidFill>
                  <a:srgbClr val="FF0000"/>
                </a:solidFill>
              </a:rPr>
              <a:t>benevolmente, senza severità (cfr. indulgente): </a:t>
            </a:r>
            <a:r>
              <a:rPr lang="it-IT" dirty="0" smtClean="0">
                <a:solidFill>
                  <a:srgbClr val="00B050"/>
                </a:solidFill>
              </a:rPr>
              <a:t>«La </a:t>
            </a:r>
            <a:r>
              <a:rPr lang="it-IT" dirty="0">
                <a:solidFill>
                  <a:srgbClr val="00B050"/>
                </a:solidFill>
              </a:rPr>
              <a:t>tua forza infatti è il principio della giustizia</a:t>
            </a:r>
            <a:r>
              <a:rPr lang="it-IT" dirty="0" smtClean="0">
                <a:solidFill>
                  <a:srgbClr val="00B050"/>
                </a:solidFill>
              </a:rPr>
              <a:t>, e </a:t>
            </a:r>
            <a:r>
              <a:rPr lang="it-IT" dirty="0">
                <a:solidFill>
                  <a:srgbClr val="00B050"/>
                </a:solidFill>
              </a:rPr>
              <a:t>il fatto che sei padrone di tutti, ti rende indulgente con </a:t>
            </a:r>
            <a:r>
              <a:rPr lang="it-IT" dirty="0" smtClean="0">
                <a:solidFill>
                  <a:srgbClr val="00B050"/>
                </a:solidFill>
              </a:rPr>
              <a:t>tutti» (</a:t>
            </a:r>
            <a:r>
              <a:rPr lang="it-IT" dirty="0" err="1" smtClean="0">
                <a:solidFill>
                  <a:srgbClr val="00B050"/>
                </a:solidFill>
              </a:rPr>
              <a:t>Sap</a:t>
            </a:r>
            <a:r>
              <a:rPr lang="it-IT" dirty="0" smtClean="0">
                <a:solidFill>
                  <a:srgbClr val="00B050"/>
                </a:solidFill>
              </a:rPr>
              <a:t> 12,16)</a:t>
            </a:r>
            <a:br>
              <a:rPr lang="it-IT" dirty="0" smtClean="0">
                <a:solidFill>
                  <a:srgbClr val="00B050"/>
                </a:solidFill>
              </a:rPr>
            </a:br>
            <a:endParaRPr lang="it-IT" dirty="0" smtClean="0">
              <a:solidFill>
                <a:srgbClr val="00B050"/>
              </a:solidFill>
            </a:endParaRPr>
          </a:p>
          <a:p>
            <a:pPr marL="342900" indent="-342900">
              <a:buFont typeface="+mj-lt"/>
              <a:buAutoNum type="arabicPeriod"/>
            </a:pPr>
            <a:r>
              <a:rPr lang="it-IT" dirty="0" smtClean="0">
                <a:solidFill>
                  <a:srgbClr val="FFFF00"/>
                </a:solidFill>
              </a:rPr>
              <a:t>Acconsentire</a:t>
            </a:r>
            <a:r>
              <a:rPr lang="it-IT" dirty="0">
                <a:solidFill>
                  <a:srgbClr val="FFFF00"/>
                </a:solidFill>
              </a:rPr>
              <a:t>, essere condiscendente, </a:t>
            </a:r>
            <a:r>
              <a:rPr lang="it-IT" dirty="0" smtClean="0">
                <a:solidFill>
                  <a:srgbClr val="FFFF00"/>
                </a:solidFill>
              </a:rPr>
              <a:t>secondare (es. ai </a:t>
            </a:r>
            <a:r>
              <a:rPr lang="it-IT" dirty="0">
                <a:solidFill>
                  <a:srgbClr val="FFFF00"/>
                </a:solidFill>
              </a:rPr>
              <a:t>capricci dei bambini, alle richieste dei </a:t>
            </a:r>
            <a:r>
              <a:rPr lang="it-IT" dirty="0" smtClean="0">
                <a:solidFill>
                  <a:srgbClr val="FFFF00"/>
                </a:solidFill>
              </a:rPr>
              <a:t>dipendenti) </a:t>
            </a:r>
            <a:br>
              <a:rPr lang="it-IT" dirty="0" smtClean="0">
                <a:solidFill>
                  <a:srgbClr val="FFFF00"/>
                </a:solidFill>
              </a:rPr>
            </a:br>
            <a:r>
              <a:rPr lang="it-IT" dirty="0" smtClean="0">
                <a:solidFill>
                  <a:srgbClr val="FFFF00"/>
                </a:solidFill>
              </a:rPr>
              <a:t>Per estensione: </a:t>
            </a:r>
            <a:r>
              <a:rPr lang="it-IT" dirty="0">
                <a:solidFill>
                  <a:srgbClr val="FFFF00"/>
                </a:solidFill>
              </a:rPr>
              <a:t>non opporre resistenza, abbandonarsi, lasciarsi trasportare dalle proprie </a:t>
            </a:r>
            <a:r>
              <a:rPr lang="it-IT" dirty="0" smtClean="0">
                <a:solidFill>
                  <a:srgbClr val="FFFF00"/>
                </a:solidFill>
              </a:rPr>
              <a:t>inclinazioni (indulgere </a:t>
            </a:r>
            <a:r>
              <a:rPr lang="it-IT" dirty="0">
                <a:solidFill>
                  <a:srgbClr val="FFFF00"/>
                </a:solidFill>
              </a:rPr>
              <a:t>alla passione del gioco, del bere): </a:t>
            </a:r>
            <a:r>
              <a:rPr lang="it-IT" dirty="0">
                <a:solidFill>
                  <a:srgbClr val="00B050"/>
                </a:solidFill>
              </a:rPr>
              <a:t>«L'empio indulge tutto il giorno alla cupidigia</a:t>
            </a:r>
            <a:r>
              <a:rPr lang="it-IT" dirty="0" smtClean="0">
                <a:solidFill>
                  <a:srgbClr val="00B050"/>
                </a:solidFill>
              </a:rPr>
              <a:t>, mentre </a:t>
            </a:r>
            <a:r>
              <a:rPr lang="it-IT" dirty="0">
                <a:solidFill>
                  <a:srgbClr val="00B050"/>
                </a:solidFill>
              </a:rPr>
              <a:t>il giusto dona senza </a:t>
            </a:r>
            <a:r>
              <a:rPr lang="it-IT" dirty="0" smtClean="0">
                <a:solidFill>
                  <a:srgbClr val="00B050"/>
                </a:solidFill>
              </a:rPr>
              <a:t>risparmiare» (Pr 21,26).</a:t>
            </a:r>
            <a:endParaRPr lang="it-IT" dirty="0">
              <a:solidFill>
                <a:srgbClr val="00B050"/>
              </a:solidFill>
            </a:endParaRPr>
          </a:p>
          <a:p>
            <a:pPr marL="342900" indent="-342900">
              <a:buFont typeface="+mj-lt"/>
              <a:buAutoNum type="arabicPeriod"/>
            </a:pPr>
            <a:endParaRPr lang="it-IT" dirty="0">
              <a:solidFill>
                <a:srgbClr val="FFFF00"/>
              </a:solidFill>
            </a:endParaRPr>
          </a:p>
        </p:txBody>
      </p:sp>
    </p:spTree>
    <p:extLst>
      <p:ext uri="{BB962C8B-B14F-4D97-AF65-F5344CB8AC3E}">
        <p14:creationId xmlns:p14="http://schemas.microsoft.com/office/powerpoint/2010/main" val="233321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93C6D6-5F0A-4193-8939-84F3CF77AD95}"/>
              </a:ext>
            </a:extLst>
          </p:cNvPr>
          <p:cNvSpPr>
            <a:spLocks noGrp="1"/>
          </p:cNvSpPr>
          <p:nvPr>
            <p:ph type="title"/>
          </p:nvPr>
        </p:nvSpPr>
        <p:spPr>
          <a:xfrm>
            <a:off x="913774" y="618517"/>
            <a:ext cx="8853077" cy="1596177"/>
          </a:xfrm>
          <a:solidFill>
            <a:srgbClr val="FFFF00"/>
          </a:solidFill>
          <a:ln w="2857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it-IT" b="1" dirty="0">
                <a:solidFill>
                  <a:srgbClr val="0070C0"/>
                </a:solidFill>
              </a:rPr>
              <a:t>ANNO GIUBILARE</a:t>
            </a:r>
            <a:br>
              <a:rPr lang="it-IT" b="1" dirty="0">
                <a:solidFill>
                  <a:srgbClr val="0070C0"/>
                </a:solidFill>
              </a:rPr>
            </a:br>
            <a:r>
              <a:rPr lang="it-IT" b="1" dirty="0">
                <a:solidFill>
                  <a:srgbClr val="0070C0"/>
                </a:solidFill>
              </a:rPr>
              <a:t>E INDULGENZA GIUBILARE</a:t>
            </a:r>
          </a:p>
        </p:txBody>
      </p:sp>
      <p:sp>
        <p:nvSpPr>
          <p:cNvPr id="3" name="Segnaposto contenuto 2">
            <a:extLst>
              <a:ext uri="{FF2B5EF4-FFF2-40B4-BE49-F238E27FC236}">
                <a16:creationId xmlns="" xmlns:a16="http://schemas.microsoft.com/office/drawing/2014/main" id="{45FF6C55-EFD7-45D7-8538-3A0D383A2630}"/>
              </a:ext>
            </a:extLst>
          </p:cNvPr>
          <p:cNvSpPr>
            <a:spLocks noGrp="1"/>
          </p:cNvSpPr>
          <p:nvPr>
            <p:ph sz="quarter" idx="13"/>
          </p:nvPr>
        </p:nvSpPr>
        <p:spPr>
          <a:xfrm>
            <a:off x="913774" y="2214694"/>
            <a:ext cx="10363826" cy="4643306"/>
          </a:xfrm>
        </p:spPr>
        <p:txBody>
          <a:bodyPr>
            <a:normAutofit/>
          </a:bodyPr>
          <a:lstStyle/>
          <a:p>
            <a:pPr marL="0" indent="0" algn="ctr">
              <a:buNone/>
            </a:pPr>
            <a:r>
              <a:rPr lang="it-IT" cap="none" dirty="0">
                <a:solidFill>
                  <a:srgbClr val="7030A0"/>
                </a:solidFill>
                <a:latin typeface="Arial" panose="020B0604020202020204" pitchFamily="34" charset="0"/>
                <a:cs typeface="Arial" panose="020B0604020202020204" pitchFamily="34" charset="0"/>
              </a:rPr>
              <a:t>«Come sappiamo per esperienza personale,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il peccato “lascia il segno”, porta con sé delle conseguenze: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non solo esteriori, in quanto conseguenze del male commesso,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ma anche interiori, in quanto «ogni peccato, anche veniale,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provoca un attaccamento malsano alle creature,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che ha bisogno di purificazione, sia quaggiù, sia dopo la morte,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nello stato chiamato purgatorio».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Dunque permangono, nella nostra umanità debole e attratta dal male,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dei </a:t>
            </a:r>
            <a:r>
              <a:rPr lang="it-IT" cap="none" dirty="0">
                <a:solidFill>
                  <a:srgbClr val="FF0000"/>
                </a:solidFill>
                <a:latin typeface="Arial" panose="020B0604020202020204" pitchFamily="34" charset="0"/>
                <a:cs typeface="Arial" panose="020B0604020202020204" pitchFamily="34" charset="0"/>
              </a:rPr>
              <a:t>“residui del peccato”</a:t>
            </a:r>
            <a:r>
              <a:rPr lang="it-IT" cap="none" dirty="0">
                <a:solidFill>
                  <a:srgbClr val="7030A0"/>
                </a:solidFill>
                <a:latin typeface="Arial" panose="020B0604020202020204" pitchFamily="34" charset="0"/>
                <a:cs typeface="Arial" panose="020B0604020202020204" pitchFamily="34" charset="0"/>
              </a:rPr>
              <a:t>.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FF0000"/>
                </a:solidFill>
                <a:latin typeface="Arial" panose="020B0604020202020204" pitchFamily="34" charset="0"/>
                <a:cs typeface="Arial" panose="020B0604020202020204" pitchFamily="34" charset="0"/>
              </a:rPr>
              <a:t>Essi vengono rimossi dall’indulgenza</a:t>
            </a:r>
            <a:r>
              <a:rPr lang="it-IT" cap="none" dirty="0">
                <a:solidFill>
                  <a:srgbClr val="7030A0"/>
                </a:solidFill>
                <a:latin typeface="Arial" panose="020B0604020202020204" pitchFamily="34" charset="0"/>
                <a:cs typeface="Arial" panose="020B0604020202020204" pitchFamily="34" charset="0"/>
              </a:rPr>
              <a:t>,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sempre per la grazia di Cristo, </a:t>
            </a:r>
            <a:br>
              <a:rPr lang="it-IT" cap="none" dirty="0">
                <a:solidFill>
                  <a:srgbClr val="7030A0"/>
                </a:solidFill>
                <a:latin typeface="Arial" panose="020B0604020202020204" pitchFamily="34" charset="0"/>
                <a:cs typeface="Arial" panose="020B0604020202020204" pitchFamily="34" charset="0"/>
              </a:rPr>
            </a:br>
            <a:r>
              <a:rPr lang="it-IT" cap="none" dirty="0">
                <a:solidFill>
                  <a:srgbClr val="7030A0"/>
                </a:solidFill>
                <a:latin typeface="Arial" panose="020B0604020202020204" pitchFamily="34" charset="0"/>
                <a:cs typeface="Arial" panose="020B0604020202020204" pitchFamily="34" charset="0"/>
              </a:rPr>
              <a:t>il quale, come scrisse San Paolo VI, è «la nostra “indulgenza”». </a:t>
            </a:r>
          </a:p>
        </p:txBody>
      </p:sp>
    </p:spTree>
    <p:extLst>
      <p:ext uri="{BB962C8B-B14F-4D97-AF65-F5344CB8AC3E}">
        <p14:creationId xmlns:p14="http://schemas.microsoft.com/office/powerpoint/2010/main" val="3790075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TM04033925[[fn=Goccia]]</Template>
  <TotalTime>640</TotalTime>
  <Words>888</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Cambria</vt:lpstr>
      <vt:lpstr>Tw Cen MT</vt:lpstr>
      <vt:lpstr>Goccia</vt:lpstr>
      <vt:lpstr>GIUBILEO DEI GRUPPI MISSIONARI</vt:lpstr>
      <vt:lpstr>«Pellegrini di speranza»</vt:lpstr>
      <vt:lpstr>CUORE DELL’ANNO GIUBILARE</vt:lpstr>
      <vt:lpstr>Pellegrini di speranza dove i segni dei tempi lo esigono</vt:lpstr>
      <vt:lpstr>Il fondamento della speranza</vt:lpstr>
      <vt:lpstr>Il fondamento della speranza</vt:lpstr>
      <vt:lpstr>Il fondamento della speranza</vt:lpstr>
      <vt:lpstr>ANNO GIUBILARE E INDULGENZA GIUBILARE</vt:lpstr>
      <vt:lpstr>ANNO GIUBILARE E INDULGENZA GIUBILARE</vt:lpstr>
      <vt:lpstr>Presentazione standard di PowerPoint</vt:lpstr>
      <vt:lpstr>Presentazione standard di PowerPoint</vt:lpstr>
      <vt:lpstr>Presentazione standard di PowerPoint</vt:lpstr>
      <vt:lpstr>Ma non dimentichiamo il CUORE DELL’ANNO GIUBILARE</vt:lpstr>
      <vt:lpstr>«Pellegrini di speranza»</vt:lpstr>
      <vt:lpstr>LA PROSPETTIVA «io sono missione»</vt:lpstr>
      <vt:lpstr>PRIMO SUGGERIMENTO PELLEGRINAGGIO DEL GRUPPo IN UNA DELLE CHIESE GIUBILARI DELLA DIOCESI </vt:lpstr>
      <vt:lpstr>Secondo SUGGERIMENTO GIUBILEO DEI GRUPPI MISSIONARI PARROCCHIALI 13 SETTEMBRE 2025 - MONZA Santuario madonna delle grazie – seminario pime </vt:lpstr>
      <vt:lpstr>Presentazione standard di PowerPoint</vt:lpstr>
      <vt:lpstr>Presentazione standard di PowerPoint</vt:lpstr>
      <vt:lpstr>Presentazione standard di PowerPoint</vt:lpstr>
      <vt:lpstr>Presentazione standard di PowerPoint</vt:lpstr>
      <vt:lpstr>In conclusione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GIUBILEO DEI GRUPPI MISSIONARI</dc:title>
  <dc:creator>Maurizio Zago</dc:creator>
  <cp:lastModifiedBy>Zago don Maurizio</cp:lastModifiedBy>
  <cp:revision>27</cp:revision>
  <dcterms:created xsi:type="dcterms:W3CDTF">2025-01-23T20:54:47Z</dcterms:created>
  <dcterms:modified xsi:type="dcterms:W3CDTF">2025-02-27T15:22:27Z</dcterms:modified>
</cp:coreProperties>
</file>