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85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39F492-55B6-4FDB-BA1D-75948C271FA7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192699-F3CF-4C91-B1D8-603188F19658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57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igura a mano libera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" name="Figura a mano libera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" name="Figura a mano libera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" name="Figura a mano libera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" name="Figura a mano libera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" name="Figura a mano libera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" name="Figura a mano libera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" name="Figura a mano libera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" name="Figura a mano libera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" name="Figura a mano libera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8" name="Figura a mano libera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9" name="Figura a mano libera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40" name="Grup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5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6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7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49" name="Figura a mano libera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igura a mano libera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2" name="Figura a mano libera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3" name="Figura a mano libera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59" name="Figura a mano libera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60" name="Figura a mano libera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grpSp>
        <p:nvGrpSpPr>
          <p:cNvPr id="61" name="Grup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igura a mano libera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5" name="Figura a mano libera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6" name="Figura a mano libera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7" name="Figura a mano libera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8" name="Figura a mano libera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9" name="Figura a mano libera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0" name="Figura a mano libera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1" name="Figura a mano libera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2" name="Figura a mano libera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3" name="Figura a mano libera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4" name="Figura a mano libera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5" name="Figura a mano libera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6" name="Figura a mano libera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7" name="Figura a mano libera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8" name="Figura a mano libera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9" name="Figura a mano libera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0" name="Figura a mano libera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81" name="Grup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igura a mano libera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3" name="Figura a mano libera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4" name="Figura a mano libera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5" name="Figura a mano libera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87" name="Grup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igura a mano libera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7" name="Figura a mano libera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8" name="Figura a mano libera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99" name="Grup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106" name="Grup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1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2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3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5" name="Figura a mano libera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6" name="Figura a mano libera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117" name="Grup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igura a mano libera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5" name="Figura a mano libera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6" name="Figura a mano libera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7" name="Figura a mano libera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8" name="Figura a mano libera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9" name="Figura a mano libera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0" name="Figura a mano libera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1" name="Figura a mano libera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2" name="Figura a mano libera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3" name="Figura a mano libera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4" name="Figura a mano libera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5" name="Figura a mano libera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6" name="Figura a mano libera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7" name="Figura a mano libera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8" name="Figura a mano libera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9" name="Figura a mano libera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0" name="Figura a mano libera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1" name="Figura a mano libera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2" name="Figura a mano libera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3" name="Figura a mano libera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4" name="Figura a mano libera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5" name="Figura a mano libera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146" name="Grup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igura a mano libera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8" name="Figura a mano libera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9" name="Figura a mano libera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0" name="Figura a mano libera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1" name="Figura a mano libera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2" name="Figura a mano libera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3" name="Figura a mano libera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4" name="Figura a mano libera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5" name="Figura a mano libera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6" name="Figura a mano libera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7" name="Figura a mano libera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8" name="Figura a mano libera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9" name="Figura a mano libera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0" name="Figura a mano libera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1" name="Figura a mano libera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2" name="Figura a mano libera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3" name="Figura a mano libera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4" name="Figura a mano libera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5" name="Figura a mano libera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6" name="Figura a mano libera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7" name="Figura a mano libera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8" name="Figura a mano libera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9" name="Figura a mano libera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0" name="Figura a mano libera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171" name="Grup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CE4FA7-85E3-412D-844F-CEDD5BA2EF22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DEA47-133B-472E-9F6C-56A45BE1E77A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FC59C-34F2-43FE-A106-AC0A2F76AB02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CE417E-2EEB-496E-A7B8-921F066F1A18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7487C1-A542-4F86-9205-D9F6C53862CD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3E0D1-46B6-4CF3-A626-12A4F6633691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7" name="Figura a mano libera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grpSp>
        <p:nvGrpSpPr>
          <p:cNvPr id="9" name="Grup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8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9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0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1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5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6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7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9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0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1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2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3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5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6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7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8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9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0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1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2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3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4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5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6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7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8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9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0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1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2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3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4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5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93" name="Grup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igura a mano libera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7" name="Figura a mano libera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8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1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2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3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5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6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7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8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9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0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1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2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3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4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5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6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7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8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9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0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1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2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3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4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5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6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7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8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9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0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1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2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3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4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5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6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7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8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9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0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1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2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3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4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5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6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7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8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9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0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1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2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3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4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5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6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177" name="Grup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9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0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1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2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3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4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5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6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7" name="Figura a mano libera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8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9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0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1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2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3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4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5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6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7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8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9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0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1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2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3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4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5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6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7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8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9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0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1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2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3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4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5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6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7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8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9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0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1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2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3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4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5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6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7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8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9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0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1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2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3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4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5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6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7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8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9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0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1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2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3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4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5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6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7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8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9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0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1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2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3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4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5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6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7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8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9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260" name="Grup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igura a mano libera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2" name="Figura a mano libera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3" name="Figura a mano libera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4" name="Figura a mano libera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5" name="Figura a mano libera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6" name="Figura a mano libera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7" name="Figura a mano libera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8" name="Figura a mano libera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9" name="Figura a mano libera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0" name="Figura a mano libera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1" name="Figura a mano libera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2" name="Figura a mano libera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3" name="Figura a mano libera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igura a mano libera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5" name="Figura a mano libera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6" name="Figura a mano libera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7" name="Figura a mano libera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igura a mano libera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9" name="Figura a mano libera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0" name="Figura a mano libera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1" name="Figura a mano libera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2" name="Figura a mano libera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3" name="Figura a mano libera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4" name="Figura a mano libera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igura a mano libera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igura a mano libera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7" name="Figura a mano libera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8" name="Figura a mano libera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289" name="Grup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igura a mano libera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1" name="Oval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2" name="Figura a mano libera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3" name="Figura a mano libera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4" name="Figura a mano libera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5" name="Figura a mano libera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6" name="Figura a mano libera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7" name="Figura a mano libera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8" name="Figura a mano libera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9" name="Figura a mano libera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0" name="Figura a mano libera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1" name="Figura a mano libera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2" name="Figura a mano libera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3" name="Figura a mano libera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4" name="Figura a mano libera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5" name="Figura a mano libera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6" name="Figura a mano libera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7" name="Figura a mano libera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8" name="Figura a mano libera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9" name="Figura a mano libera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10" name="Figura a mano libera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grpSp>
        <p:nvGrpSpPr>
          <p:cNvPr id="311" name="Grup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igura a mano libera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3" name="Figura a mano libera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4" name="Figura a mano libera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5" name="Figura a mano libera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6" name="Figura a mano libera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7" name="Figura a mano libera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8" name="Figura a mano libera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9" name="Figura a mano libera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0" name="Figura a mano libera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1" name="Figura a mano libera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2" name="Figura a mano libera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3" name="Figura a mano libera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4" name="Figura a mano libera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5" name="Figura a mano libera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6" name="Figura a mano libera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7" name="Figura a mano libera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8" name="Figura a mano libera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9" name="Figura a mano libera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0" name="Figura a mano libera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1" name="Figura a mano libera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2" name="Figura a mano libera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3" name="Figura a mano libera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4" name="Figura a mano libera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5" name="Figura a mano libera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6" name="Figura a mano libera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7" name="Figura a mano libera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8" name="Figura a mano libera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9" name="Figura a mano libera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0" name="Figura a mano libera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1" name="Figura a mano libera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2" name="Figura a mano libera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3" name="Figura a mano libera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4" name="Figura a mano libera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5" name="Figura a mano libera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6" name="Figura a mano libera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7" name="Figura a mano libera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348" name="Grup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igura a mano libera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6" name="Figura a mano libera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7" name="Figura a mano libera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8" name="Figura a mano libera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9" name="Figura a mano libera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0" name="Figura a mano libera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1" name="Figura a mano libera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2" name="Figura a mano libera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3" name="Figura a mano libera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4" name="Figura a mano libera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5" name="Figura a mano libera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6" name="Figura a mano libera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7" name="Figura a mano libera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8" name="Figura a mano libera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9" name="Figura a mano libera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0" name="Figura a mano libera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1" name="Figura a mano libera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2" name="Figura a mano libera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3" name="Figura a mano libera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4" name="Figura a mano libera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5" name="Figura a mano libera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6" name="Figura a mano libera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7" name="Figura a mano libera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8" name="Figura a mano libera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99" name="Figura a mano libera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0" name="Figura a mano libera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1" name="Figura a mano libera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2" name="Figura a mano libera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3" name="Figura a mano libera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4" name="Figura a mano libera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5" name="Figura a mano libera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6" name="Figura a mano libera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7" name="Figura a mano libera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8" name="Figura a mano libera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09" name="Figura a mano libera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0" name="Figura a mano libera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1" name="Figura a mano libera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2" name="Figura a mano libera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3" name="Figura a mano libera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4" name="Figura a mano libera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5" name="Figura a mano libera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6" name="Figura a mano libera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7" name="Figura a mano libera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8" name="Figura a mano libera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19" name="Figura a mano libera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20" name="Figura a mano libera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21" name="Figura a mano libera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grpSp>
          <p:nvGrpSpPr>
            <p:cNvPr id="350" name="Grup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igura a mano libera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7" name="Figura a mano libera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8" name="Figura a mano libera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9" name="Figura a mano libera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0" name="Figura a mano libera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1" name="Figura a mano libera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2" name="Figura a mano libera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3" name="Figura a mano libera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4" name="Figura a mano libera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grpSp>
          <p:nvGrpSpPr>
            <p:cNvPr id="351" name="Grup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igura a mano libera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0" name="Figura a mano libera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1" name="Figura a mano libera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2" name="Figura a mano libera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3" name="Figura a mano libera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4" name="Figura a mano libera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5" name="Figura a mano libera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grpSp>
          <p:nvGrpSpPr>
            <p:cNvPr id="352" name="Grup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igura a mano libera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4" name="Figura a mano libera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5" name="Figura a mano libera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6" name="Figura a mano libera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7" name="Figura a mano libera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8" name="Figura a mano libera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</p:grpSp>
      <p:grpSp>
        <p:nvGrpSpPr>
          <p:cNvPr id="422" name="Grup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431" name="Grup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3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4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5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6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7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8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9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440" name="Grup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427B0-8CBD-469E-BD4B-98FE225E0073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674D27-C0D8-4AC0-9EA5-8D9CA6218210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14E8-9FB6-4993-B910-966F48D42670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393A6B-A2BA-4589-9292-256EB8F47BD9}" type="datetime1">
              <a:rPr lang="it-IT" smtClean="0"/>
              <a:t>24/05/2019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9" name="Figura a mano libera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10" name="Grup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igura a mano libera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" name="Grup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igura a mano libera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" name="Grup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igura a mano libera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" name="Grup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igura a mano libera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52" name="Grup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61" name="Grup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6D1A532-D253-4FE9-BB8D-C3B9BEC36BA9}" type="datetime1">
              <a:rPr lang="it-IT" noProof="0" smtClean="0"/>
              <a:t>24/05/2019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81288" y="753034"/>
            <a:ext cx="9360418" cy="1344707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r>
              <a:rPr lang="it-IT" sz="4000" b="1" i="1" dirty="0">
                <a:latin typeface="Corbel" panose="020B0503020204020204" pitchFamily="34" charset="0"/>
              </a:rPr>
              <a:t>L’INDOLE “MISSIONARIA”</a:t>
            </a:r>
            <a:r>
              <a:rPr lang="it-IT" sz="4000" i="1" dirty="0">
                <a:latin typeface="Corbel" panose="020B0503020204020204" pitchFamily="34" charset="0"/>
              </a:rPr>
              <a:t/>
            </a:r>
            <a:br>
              <a:rPr lang="it-IT" sz="4000" i="1" dirty="0">
                <a:latin typeface="Corbel" panose="020B0503020204020204" pitchFamily="34" charset="0"/>
              </a:rPr>
            </a:br>
            <a:r>
              <a:rPr lang="it-IT" sz="4000" b="1" i="1" dirty="0">
                <a:latin typeface="Corbel" panose="020B0503020204020204" pitchFamily="34" charset="0"/>
              </a:rPr>
              <a:t>del GRUPPO e della COMUNITÀ</a:t>
            </a:r>
            <a:endParaRPr lang="it-IT" sz="4000" i="1" dirty="0">
              <a:latin typeface="Corbel" panose="020B050302020402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980789" y="2818504"/>
            <a:ext cx="5634479" cy="1312432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r>
              <a:rPr lang="it-IT" sz="2800" b="1" i="1" dirty="0">
                <a:latin typeface="Corbel" panose="020B0503020204020204" pitchFamily="34" charset="0"/>
              </a:rPr>
              <a:t>S</a:t>
            </a:r>
            <a:r>
              <a:rPr lang="it-IT" sz="2800" b="1" i="1" dirty="0" smtClean="0">
                <a:latin typeface="Corbel" panose="020B0503020204020204" pitchFamily="34" charset="0"/>
              </a:rPr>
              <a:t>cheda </a:t>
            </a:r>
            <a:r>
              <a:rPr lang="it-IT" sz="2800" b="1" i="1" dirty="0">
                <a:latin typeface="Corbel" panose="020B0503020204020204" pitchFamily="34" charset="0"/>
              </a:rPr>
              <a:t>per la </a:t>
            </a:r>
            <a:r>
              <a:rPr lang="it-IT" sz="2800" b="1" i="1" dirty="0" smtClean="0">
                <a:latin typeface="Corbel" panose="020B0503020204020204" pitchFamily="34" charset="0"/>
              </a:rPr>
              <a:t>Riflessione dei </a:t>
            </a:r>
          </a:p>
          <a:p>
            <a:r>
              <a:rPr lang="it-IT" sz="2800" b="1" i="1" dirty="0">
                <a:latin typeface="Corbel" panose="020B0503020204020204" pitchFamily="34" charset="0"/>
              </a:rPr>
              <a:t>G</a:t>
            </a:r>
            <a:r>
              <a:rPr lang="it-IT" sz="2800" b="1" i="1" dirty="0" smtClean="0">
                <a:latin typeface="Corbel" panose="020B0503020204020204" pitchFamily="34" charset="0"/>
              </a:rPr>
              <a:t>ruppi Missionari </a:t>
            </a:r>
            <a:r>
              <a:rPr lang="it-IT" sz="2800" b="1" i="1" dirty="0">
                <a:latin typeface="Corbel" panose="020B0503020204020204" pitchFamily="34" charset="0"/>
              </a:rPr>
              <a:t>P</a:t>
            </a:r>
            <a:r>
              <a:rPr lang="it-IT" sz="2800" b="1" i="1" dirty="0" smtClean="0">
                <a:latin typeface="Corbel" panose="020B0503020204020204" pitchFamily="34" charset="0"/>
              </a:rPr>
              <a:t>arrocchiali</a:t>
            </a:r>
            <a:endParaRPr lang="it-IT" sz="2800" b="1" dirty="0">
              <a:latin typeface="Corbel" panose="020B0503020204020204" pitchFamily="34" charset="0"/>
            </a:endParaRPr>
          </a:p>
          <a:p>
            <a:r>
              <a:rPr lang="it-IT" sz="2800" b="1" i="1" dirty="0">
                <a:latin typeface="Corbel" panose="020B0503020204020204" pitchFamily="34" charset="0"/>
              </a:rPr>
              <a:t>in </a:t>
            </a:r>
            <a:r>
              <a:rPr lang="it-IT" sz="2800" b="1" i="1" dirty="0" smtClean="0">
                <a:latin typeface="Corbel" panose="020B0503020204020204" pitchFamily="34" charset="0"/>
              </a:rPr>
              <a:t>vista del MMSOTT19</a:t>
            </a:r>
            <a:endParaRPr lang="it-IT" sz="2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311972"/>
            <a:ext cx="9133730" cy="64545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>
                <a:latin typeface="Corbel" panose="020B0503020204020204" pitchFamily="34" charset="0"/>
              </a:rPr>
              <a:t>Conoscere la </a:t>
            </a:r>
            <a:r>
              <a:rPr lang="it-IT" sz="4000" b="1" i="1" dirty="0" smtClean="0">
                <a:latin typeface="Corbel" panose="020B0503020204020204" pitchFamily="34" charset="0"/>
              </a:rPr>
              <a:t>Realtà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8572" y="1280160"/>
            <a:ext cx="9134856" cy="418472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it-IT" sz="3000" dirty="0">
                <a:latin typeface="Corbel" panose="020B0503020204020204" pitchFamily="34" charset="0"/>
              </a:rPr>
              <a:t>Essere quelli che nella comunità </a:t>
            </a:r>
            <a:r>
              <a:rPr lang="it-IT" sz="3000" dirty="0" smtClean="0">
                <a:latin typeface="Corbel" panose="020B0503020204020204" pitchFamily="34" charset="0"/>
              </a:rPr>
              <a:t>parrocchiale/</a:t>
            </a:r>
            <a:r>
              <a:rPr lang="it-IT" sz="3000" dirty="0" err="1" smtClean="0">
                <a:latin typeface="Corbel" panose="020B0503020204020204" pitchFamily="34" charset="0"/>
              </a:rPr>
              <a:t>decanale</a:t>
            </a:r>
            <a:r>
              <a:rPr lang="it-IT" sz="3000" dirty="0" smtClean="0">
                <a:latin typeface="Corbel" panose="020B0503020204020204" pitchFamily="34" charset="0"/>
              </a:rPr>
              <a:t> </a:t>
            </a:r>
            <a:r>
              <a:rPr lang="it-IT" sz="3000" dirty="0">
                <a:latin typeface="Corbel" panose="020B0503020204020204" pitchFamily="34" charset="0"/>
              </a:rPr>
              <a:t>sanno dare conto di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ciò che accade nel mondo</a:t>
            </a:r>
            <a:r>
              <a:rPr lang="it-IT" sz="3000" dirty="0">
                <a:latin typeface="Corbel" panose="020B0503020204020204" pitchFamily="34" charset="0"/>
              </a:rPr>
              <a:t>,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che rimotivano alla scelta </a:t>
            </a:r>
            <a:r>
              <a:rPr lang="it-IT" sz="3000" b="1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missionaria</a:t>
            </a:r>
            <a:r>
              <a:rPr lang="it-IT" sz="3000" dirty="0" smtClean="0">
                <a:latin typeface="Corbel" panose="020B0503020204020204" pitchFamily="34" charset="0"/>
              </a:rPr>
              <a:t>.</a:t>
            </a:r>
            <a:endParaRPr lang="it-IT" sz="3000" dirty="0">
              <a:latin typeface="Corbel" panose="020B0503020204020204" pitchFamily="34" charset="0"/>
            </a:endParaRPr>
          </a:p>
          <a:p>
            <a:pPr lvl="0"/>
            <a:r>
              <a:rPr lang="it-IT" sz="3000" dirty="0">
                <a:latin typeface="Corbel" panose="020B0503020204020204" pitchFamily="34" charset="0"/>
              </a:rPr>
              <a:t>Prendere l'impegno di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rimanere aggiornati </a:t>
            </a:r>
            <a:r>
              <a:rPr lang="it-IT" sz="3000" dirty="0">
                <a:latin typeface="Corbel" panose="020B0503020204020204" pitchFamily="34" charset="0"/>
              </a:rPr>
              <a:t>sulle notizie dal mondo a saperne dare una lettura </a:t>
            </a:r>
            <a:r>
              <a:rPr lang="it-IT" sz="3000" i="1" dirty="0">
                <a:latin typeface="Corbel" panose="020B0503020204020204" pitchFamily="34" charset="0"/>
              </a:rPr>
              <a:t>"da cristiani"</a:t>
            </a:r>
            <a:r>
              <a:rPr lang="it-IT" sz="3000" dirty="0">
                <a:latin typeface="Corbel" panose="020B0503020204020204" pitchFamily="34" charset="0"/>
              </a:rPr>
              <a:t>. In particolare sui progetti missionari diocesani, sui paesi di origine delle comunità straniere più presenti nel nostro territorio per capire storia e cultura e perché arrivano da noi. Scegliere bene dove trovare informazioni. Esempio i siti di informazione missionaria o </a:t>
            </a:r>
            <a:r>
              <a:rPr lang="it-IT" sz="3000" dirty="0" smtClean="0">
                <a:latin typeface="Corbel" panose="020B0503020204020204" pitchFamily="34" charset="0"/>
              </a:rPr>
              <a:t>ecclesiale.</a:t>
            </a:r>
            <a:endParaRPr lang="it-IT" sz="3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118697"/>
            <a:ext cx="9134856" cy="379754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it-IT" sz="3000" dirty="0">
                <a:latin typeface="Corbel" panose="020B0503020204020204" pitchFamily="34" charset="0"/>
              </a:rPr>
              <a:t>Prendere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coscienza della presenza </a:t>
            </a:r>
            <a:r>
              <a:rPr lang="it-IT" sz="3000" dirty="0">
                <a:latin typeface="Corbel" panose="020B0503020204020204" pitchFamily="34" charset="0"/>
              </a:rPr>
              <a:t>nelle proprie comunità di cattolici provenienti da culture diverse (v. recente </a:t>
            </a:r>
            <a:r>
              <a:rPr lang="it-IT" sz="3000" dirty="0" smtClean="0">
                <a:latin typeface="Corbel" panose="020B0503020204020204" pitchFamily="34" charset="0"/>
              </a:rPr>
              <a:t>Sinodo </a:t>
            </a:r>
            <a:r>
              <a:rPr lang="it-IT" sz="3000" dirty="0">
                <a:latin typeface="Corbel" panose="020B0503020204020204" pitchFamily="34" charset="0"/>
              </a:rPr>
              <a:t>D</a:t>
            </a:r>
            <a:r>
              <a:rPr lang="it-IT" sz="3000" dirty="0" smtClean="0">
                <a:latin typeface="Corbel" panose="020B0503020204020204" pitchFamily="34" charset="0"/>
              </a:rPr>
              <a:t>iocesano </a:t>
            </a:r>
            <a:r>
              <a:rPr lang="it-IT" sz="3000" i="1" dirty="0">
                <a:latin typeface="Corbel" panose="020B0503020204020204" pitchFamily="34" charset="0"/>
              </a:rPr>
              <a:t>“Chiesa dalle genti”</a:t>
            </a:r>
            <a:r>
              <a:rPr lang="it-IT" sz="3000" dirty="0">
                <a:latin typeface="Corbel" panose="020B0503020204020204" pitchFamily="34" charset="0"/>
              </a:rPr>
              <a:t>) cercando di iniziare cammini di reciproca conoscenza ed </a:t>
            </a:r>
            <a:r>
              <a:rPr lang="it-IT" sz="3000" dirty="0" smtClean="0">
                <a:latin typeface="Corbel" panose="020B0503020204020204" pitchFamily="34" charset="0"/>
              </a:rPr>
              <a:t>interazione.</a:t>
            </a:r>
            <a:endParaRPr lang="it-IT" sz="3000" dirty="0">
              <a:latin typeface="Corbel" panose="020B0503020204020204" pitchFamily="34" charset="0"/>
            </a:endParaRPr>
          </a:p>
          <a:p>
            <a:pPr lvl="0"/>
            <a:r>
              <a:rPr lang="it-IT" sz="3000" dirty="0">
                <a:latin typeface="Corbel" panose="020B0503020204020204" pitchFamily="34" charset="0"/>
              </a:rPr>
              <a:t>Favorire la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conoscenza di altre </a:t>
            </a:r>
            <a:r>
              <a:rPr lang="it-IT" sz="3000" b="1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Chiese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cristiane </a:t>
            </a:r>
            <a:r>
              <a:rPr lang="it-IT" sz="3000" dirty="0">
                <a:latin typeface="Corbel" panose="020B0503020204020204" pitchFamily="34" charset="0"/>
              </a:rPr>
              <a:t>cattoliche nel mondo, in particolare attraverso il racconto dei missionari </a:t>
            </a:r>
            <a:r>
              <a:rPr lang="it-IT" sz="3000" dirty="0" smtClean="0">
                <a:latin typeface="Corbel" panose="020B0503020204020204" pitchFamily="34" charset="0"/>
              </a:rPr>
              <a:t>diocesani o religiosi. </a:t>
            </a:r>
            <a:r>
              <a:rPr lang="it-IT" sz="3000" dirty="0">
                <a:latin typeface="Corbel" panose="020B0503020204020204" pitchFamily="34" charset="0"/>
              </a:rPr>
              <a:t>Che cosa queste </a:t>
            </a:r>
            <a:r>
              <a:rPr lang="it-IT" sz="3000" dirty="0" smtClean="0">
                <a:latin typeface="Corbel" panose="020B0503020204020204" pitchFamily="34" charset="0"/>
              </a:rPr>
              <a:t>Chiese </a:t>
            </a:r>
            <a:r>
              <a:rPr lang="it-IT" sz="3000" dirty="0">
                <a:latin typeface="Corbel" panose="020B0503020204020204" pitchFamily="34" charset="0"/>
              </a:rPr>
              <a:t>giovani dicono alle nostre comunità in termini di gioia e di speranza?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1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37" y="926502"/>
            <a:ext cx="4162128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40" y="411196"/>
            <a:ext cx="2438400" cy="162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5" y="2343212"/>
            <a:ext cx="242887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15" y="4269894"/>
            <a:ext cx="23717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4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745" y="570154"/>
            <a:ext cx="9133730" cy="6238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4000" b="1" i="1" dirty="0" smtClean="0">
                <a:latin typeface="Corbel" panose="020B0503020204020204" pitchFamily="34" charset="0"/>
              </a:rPr>
              <a:t>Buona Missione</a:t>
            </a:r>
            <a:endParaRPr lang="it-IT" sz="4000" b="1" i="1" dirty="0">
              <a:latin typeface="Corbel" panose="020B0503020204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1276"/>
            <a:ext cx="9134475" cy="360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endParaRPr lang="it-IT" sz="4000" i="1" dirty="0">
              <a:latin typeface="Corbel" panose="020B0503020204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368072"/>
            <a:ext cx="5898896" cy="39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623944"/>
            <a:ext cx="9133730" cy="6883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 smtClean="0">
                <a:latin typeface="Corbel" panose="020B0503020204020204" pitchFamily="34" charset="0"/>
              </a:rPr>
              <a:t>Breve Introduzione </a:t>
            </a:r>
            <a:endParaRPr lang="it-IT" sz="4000" b="1" i="1" dirty="0">
              <a:latin typeface="Corbel" panose="020B0503020204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8572" y="1753496"/>
            <a:ext cx="9134856" cy="375441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3000" dirty="0">
                <a:latin typeface="Corbel" panose="020B0503020204020204" pitchFamily="34" charset="0"/>
              </a:rPr>
              <a:t>I punti </a:t>
            </a:r>
            <a:r>
              <a:rPr lang="it-IT" sz="3000" dirty="0" smtClean="0">
                <a:latin typeface="Corbel" panose="020B0503020204020204" pitchFamily="34" charset="0"/>
              </a:rPr>
              <a:t>seguenti</a:t>
            </a:r>
            <a:r>
              <a:rPr lang="it-IT" sz="3000" dirty="0" smtClean="0">
                <a:latin typeface="Corbel" panose="020B0503020204020204" pitchFamily="34" charset="0"/>
              </a:rPr>
              <a:t> </a:t>
            </a:r>
            <a:r>
              <a:rPr lang="it-IT" sz="3000" dirty="0">
                <a:latin typeface="Corbel" panose="020B0503020204020204" pitchFamily="34" charset="0"/>
              </a:rPr>
              <a:t>offrono indicatori per aiutare a riflettere sullo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stile missionario </a:t>
            </a:r>
            <a:r>
              <a:rPr lang="it-IT" sz="3000" dirty="0">
                <a:latin typeface="Corbel" panose="020B0503020204020204" pitchFamily="34" charset="0"/>
              </a:rPr>
              <a:t>del gruppo/comunità, sulla importanza di interpretare il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territorio</a:t>
            </a:r>
            <a:r>
              <a:rPr lang="it-IT" sz="3000" dirty="0">
                <a:latin typeface="Corbel" panose="020B0503020204020204" pitchFamily="34" charset="0"/>
              </a:rPr>
              <a:t> in cui si vive e conoscere la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realtà</a:t>
            </a:r>
            <a:r>
              <a:rPr lang="it-IT" sz="3000" dirty="0">
                <a:latin typeface="Corbel" panose="020B0503020204020204" pitchFamily="34" charset="0"/>
              </a:rPr>
              <a:t> nel suo insieme. Si suggerisce una riflessione che evidenzi il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positivo</a:t>
            </a:r>
            <a:r>
              <a:rPr lang="it-IT" sz="3000" dirty="0">
                <a:latin typeface="Corbel" panose="020B0503020204020204" pitchFamily="34" charset="0"/>
              </a:rPr>
              <a:t> già presente, le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problematiche</a:t>
            </a:r>
            <a:r>
              <a:rPr lang="it-IT" sz="3000" dirty="0">
                <a:latin typeface="Corbel" panose="020B0503020204020204" pitchFamily="34" charset="0"/>
              </a:rPr>
              <a:t> che emergono e i possibili </a:t>
            </a:r>
            <a:r>
              <a:rPr lang="it-IT" sz="30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passi</a:t>
            </a:r>
            <a:r>
              <a:rPr lang="it-IT" sz="3000" dirty="0">
                <a:latin typeface="Corbel" panose="020B0503020204020204" pitchFamily="34" charset="0"/>
              </a:rPr>
              <a:t> in avanti. Quanto prodotto può essere fatto pervenire all’Ufficio </a:t>
            </a:r>
            <a:r>
              <a:rPr lang="it-IT" sz="3000" dirty="0" smtClean="0">
                <a:latin typeface="Corbel" panose="020B0503020204020204" pitchFamily="34" charset="0"/>
              </a:rPr>
              <a:t>Missionario.</a:t>
            </a:r>
            <a:endParaRPr lang="it-IT" sz="3000" dirty="0">
              <a:latin typeface="Corbel" panose="020B0503020204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58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344244"/>
            <a:ext cx="9133730" cy="61318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4000" b="1" i="1" dirty="0" smtClean="0">
                <a:latin typeface="Corbel" panose="020B0503020204020204" pitchFamily="34" charset="0"/>
              </a:rPr>
              <a:t>Struttura Scheda  </a:t>
            </a:r>
            <a:endParaRPr lang="it-IT" sz="4000" b="1" i="1" dirty="0">
              <a:latin typeface="Corbel" panose="020B0503020204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2409712"/>
            <a:ext cx="9134856" cy="199016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3000" b="1" dirty="0">
                <a:latin typeface="Corbel" panose="020B0503020204020204" pitchFamily="34" charset="0"/>
              </a:rPr>
              <a:t>Stile </a:t>
            </a:r>
            <a:r>
              <a:rPr lang="it-IT" sz="3000" b="1" dirty="0" smtClean="0">
                <a:latin typeface="Corbel" panose="020B0503020204020204" pitchFamily="34" charset="0"/>
              </a:rPr>
              <a:t>Missionario </a:t>
            </a:r>
            <a:endParaRPr lang="it-IT" sz="3000" dirty="0">
              <a:latin typeface="Corbel" panose="020B0503020204020204" pitchFamily="34" charset="0"/>
            </a:endParaRPr>
          </a:p>
          <a:p>
            <a:r>
              <a:rPr lang="it-IT" sz="3000" b="1" dirty="0">
                <a:latin typeface="Corbel" panose="020B0503020204020204" pitchFamily="34" charset="0"/>
              </a:rPr>
              <a:t>Leggere il </a:t>
            </a:r>
            <a:r>
              <a:rPr lang="it-IT" sz="3000" b="1" dirty="0" smtClean="0">
                <a:latin typeface="Corbel" panose="020B0503020204020204" pitchFamily="34" charset="0"/>
              </a:rPr>
              <a:t>Territorio</a:t>
            </a:r>
            <a:endParaRPr lang="it-IT" sz="3000" dirty="0">
              <a:latin typeface="Corbel" panose="020B0503020204020204" pitchFamily="34" charset="0"/>
            </a:endParaRPr>
          </a:p>
          <a:p>
            <a:r>
              <a:rPr lang="it-IT" sz="3000" b="1" dirty="0">
                <a:latin typeface="Corbel" panose="020B0503020204020204" pitchFamily="34" charset="0"/>
              </a:rPr>
              <a:t>Conoscere la </a:t>
            </a:r>
            <a:r>
              <a:rPr lang="it-IT" sz="3000" b="1" dirty="0" smtClean="0">
                <a:latin typeface="Corbel" panose="020B0503020204020204" pitchFamily="34" charset="0"/>
              </a:rPr>
              <a:t>Realtà</a:t>
            </a:r>
            <a:endParaRPr lang="it-IT" sz="3000" dirty="0">
              <a:latin typeface="Corbel" panose="020B0503020204020204" pitchFamily="34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78" y="1147370"/>
            <a:ext cx="37338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30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9698" y="355002"/>
            <a:ext cx="9133730" cy="6991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>
                <a:latin typeface="Corbel" panose="020B0503020204020204" pitchFamily="34" charset="0"/>
              </a:rPr>
              <a:t>Stile Missionario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9698" y="1303020"/>
            <a:ext cx="9134856" cy="443080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Far "accadere" l'annuncio </a:t>
            </a:r>
            <a:r>
              <a:rPr lang="it-IT" sz="2800" dirty="0">
                <a:latin typeface="Corbel" panose="020B0503020204020204" pitchFamily="34" charset="0"/>
              </a:rPr>
              <a:t>(cioè parlare di Gesù) nel modo più semplice e vero, da persona a persona. </a:t>
            </a:r>
          </a:p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Uscire dalla sola logica </a:t>
            </a:r>
            <a:r>
              <a:rPr lang="it-IT" sz="2800" b="1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operativa,</a:t>
            </a:r>
            <a:r>
              <a:rPr lang="it-IT" sz="2800" dirty="0" smtClean="0">
                <a:latin typeface="Corbel" panose="020B0503020204020204" pitchFamily="34" charset="0"/>
              </a:rPr>
              <a:t> </a:t>
            </a:r>
            <a:r>
              <a:rPr lang="it-IT" sz="2800" dirty="0">
                <a:latin typeface="Corbel" panose="020B0503020204020204" pitchFamily="34" charset="0"/>
              </a:rPr>
              <a:t>e</a:t>
            </a:r>
            <a:r>
              <a:rPr lang="it-IT" sz="2800" dirty="0" smtClean="0">
                <a:latin typeface="Corbel" panose="020B0503020204020204" pitchFamily="34" charset="0"/>
              </a:rPr>
              <a:t>s</a:t>
            </a:r>
            <a:r>
              <a:rPr lang="it-IT" sz="2800" dirty="0">
                <a:latin typeface="Corbel" panose="020B0503020204020204" pitchFamily="34" charset="0"/>
              </a:rPr>
              <a:t>: arrivare agli incontri parrocchiali un po' prima e mettere in conto di andare via un po' dopo per darsi il tempo di incontrare gli altri (soprattutto i cristiani sulla soglia), per poter ascoltare; vivere la domenica come un tempo disteso di incontro, offrire almeno un caffè alla settimana ad un vicino di </a:t>
            </a:r>
            <a:r>
              <a:rPr lang="it-IT" sz="2800" dirty="0" smtClean="0">
                <a:latin typeface="Corbel" panose="020B0503020204020204" pitchFamily="34" charset="0"/>
              </a:rPr>
              <a:t>casa </a:t>
            </a:r>
            <a:r>
              <a:rPr lang="it-IT" sz="2800" dirty="0" smtClean="0">
                <a:latin typeface="Corbel" panose="020B0503020204020204" pitchFamily="34" charset="0"/>
              </a:rPr>
              <a:t>.</a:t>
            </a:r>
            <a:endParaRPr lang="it-IT" sz="2800" dirty="0">
              <a:latin typeface="Corbel" panose="020B0503020204020204" pitchFamily="34" charset="0"/>
            </a:endParaRPr>
          </a:p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Uscire dai propri </a:t>
            </a:r>
            <a:r>
              <a:rPr lang="it-IT" sz="2800" b="1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confini, </a:t>
            </a:r>
            <a:r>
              <a:rPr lang="it-IT" sz="2800" dirty="0">
                <a:latin typeface="Corbel" panose="020B0503020204020204" pitchFamily="34" charset="0"/>
              </a:rPr>
              <a:t>e</a:t>
            </a:r>
            <a:r>
              <a:rPr lang="it-IT" sz="2800" dirty="0" smtClean="0">
                <a:latin typeface="Corbel" panose="020B0503020204020204" pitchFamily="34" charset="0"/>
              </a:rPr>
              <a:t>s</a:t>
            </a:r>
            <a:r>
              <a:rPr lang="it-IT" sz="2800" dirty="0">
                <a:latin typeface="Corbel" panose="020B0503020204020204" pitchFamily="34" charset="0"/>
              </a:rPr>
              <a:t>:</a:t>
            </a:r>
            <a:r>
              <a:rPr lang="it-IT" sz="2800" dirty="0" smtClean="0">
                <a:latin typeface="Corbel" panose="020B0503020204020204" pitchFamily="34" charset="0"/>
              </a:rPr>
              <a:t> </a:t>
            </a:r>
            <a:r>
              <a:rPr lang="it-IT" sz="2800" dirty="0">
                <a:latin typeface="Corbel" panose="020B0503020204020204" pitchFamily="34" charset="0"/>
              </a:rPr>
              <a:t>G</a:t>
            </a:r>
            <a:r>
              <a:rPr lang="it-IT" sz="2800" dirty="0" smtClean="0">
                <a:latin typeface="Corbel" panose="020B0503020204020204" pitchFamily="34" charset="0"/>
              </a:rPr>
              <a:t>ruppo </a:t>
            </a:r>
            <a:r>
              <a:rPr lang="it-IT" sz="2800" dirty="0">
                <a:latin typeface="Corbel" panose="020B0503020204020204" pitchFamily="34" charset="0"/>
              </a:rPr>
              <a:t>M</a:t>
            </a:r>
            <a:r>
              <a:rPr lang="it-IT" sz="2800" dirty="0" smtClean="0">
                <a:latin typeface="Corbel" panose="020B0503020204020204" pitchFamily="34" charset="0"/>
              </a:rPr>
              <a:t>issionario </a:t>
            </a:r>
            <a:r>
              <a:rPr lang="it-IT" sz="2800" dirty="0">
                <a:latin typeface="Corbel" panose="020B0503020204020204" pitchFamily="34" charset="0"/>
              </a:rPr>
              <a:t>D</a:t>
            </a:r>
            <a:r>
              <a:rPr lang="it-IT" sz="2800" dirty="0" smtClean="0">
                <a:latin typeface="Corbel" panose="020B0503020204020204" pitchFamily="34" charset="0"/>
              </a:rPr>
              <a:t>ecanale </a:t>
            </a:r>
            <a:r>
              <a:rPr lang="it-IT" sz="2800" dirty="0">
                <a:latin typeface="Corbel" panose="020B0503020204020204" pitchFamily="34" charset="0"/>
              </a:rPr>
              <a:t>invece che </a:t>
            </a:r>
            <a:r>
              <a:rPr lang="it-IT" sz="2800" dirty="0" smtClean="0">
                <a:latin typeface="Corbel" panose="020B0503020204020204" pitchFamily="34" charset="0"/>
              </a:rPr>
              <a:t>Parrocchiale </a:t>
            </a:r>
            <a:r>
              <a:rPr lang="it-IT" sz="2800" dirty="0" smtClean="0">
                <a:latin typeface="Corbel" panose="020B0503020204020204" pitchFamily="34" charset="0"/>
              </a:rPr>
              <a:t>.</a:t>
            </a:r>
            <a:endParaRPr lang="it-IT" sz="2800" dirty="0">
              <a:latin typeface="Corbel" panose="020B0503020204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0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8572" y="1172585"/>
            <a:ext cx="9134856" cy="37759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Parrocchia dal volto </a:t>
            </a:r>
            <a:r>
              <a:rPr lang="it-IT" sz="2800" b="1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missionario,</a:t>
            </a:r>
            <a:r>
              <a:rPr lang="it-IT" sz="2800" dirty="0" smtClean="0">
                <a:latin typeface="Corbel" panose="020B0503020204020204" pitchFamily="34" charset="0"/>
              </a:rPr>
              <a:t> </a:t>
            </a:r>
            <a:r>
              <a:rPr lang="it-IT" sz="2800" dirty="0">
                <a:latin typeface="Corbel" panose="020B0503020204020204" pitchFamily="34" charset="0"/>
              </a:rPr>
              <a:t>ripensare le attività della parrocchia come rivolte a tutto il territorio, non solo per </a:t>
            </a:r>
            <a:r>
              <a:rPr lang="it-IT" sz="2800" i="1" dirty="0">
                <a:latin typeface="Corbel" panose="020B0503020204020204" pitchFamily="34" charset="0"/>
              </a:rPr>
              <a:t>"quelli della parrocchia"</a:t>
            </a:r>
            <a:r>
              <a:rPr lang="it-IT" sz="2800" dirty="0">
                <a:latin typeface="Corbel" panose="020B0503020204020204" pitchFamily="34" charset="0"/>
              </a:rPr>
              <a:t>; chiedersi “cosa interessa alla gente? cosa ha a cuore?  Quali sono le frontiere esistenziali da affrontare o da superare?” </a:t>
            </a:r>
            <a:r>
              <a:rPr lang="it-IT" sz="2800" dirty="0" smtClean="0">
                <a:latin typeface="Corbel" panose="020B0503020204020204" pitchFamily="34" charset="0"/>
              </a:rPr>
              <a:t>.</a:t>
            </a:r>
            <a:endParaRPr lang="it-IT" sz="2800" dirty="0">
              <a:latin typeface="Corbel" panose="020B0503020204020204" pitchFamily="34" charset="0"/>
            </a:endParaRPr>
          </a:p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Riscoprire la dimensione della preghiera </a:t>
            </a:r>
            <a:r>
              <a:rPr lang="it-IT" sz="2800" dirty="0">
                <a:latin typeface="Corbel" panose="020B0503020204020204" pitchFamily="34" charset="0"/>
              </a:rPr>
              <a:t>(di intercessione, di lode, ...) per le missioni e le vocazioni missionarie, custodendo nella preghiera singole persone o </a:t>
            </a:r>
            <a:r>
              <a:rPr lang="it-IT" sz="2800" dirty="0" smtClean="0">
                <a:latin typeface="Corbel" panose="020B0503020204020204" pitchFamily="34" charset="0"/>
              </a:rPr>
              <a:t>progetti.</a:t>
            </a:r>
            <a:endParaRPr lang="it-IT" sz="2800" dirty="0">
              <a:latin typeface="Corbel" panose="020B0503020204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4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65" y="1077110"/>
            <a:ext cx="5537200" cy="415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4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333486"/>
            <a:ext cx="9133730" cy="7207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>
                <a:latin typeface="Corbel" panose="020B0503020204020204" pitchFamily="34" charset="0"/>
              </a:rPr>
              <a:t>Leggere il </a:t>
            </a:r>
            <a:r>
              <a:rPr lang="it-IT" sz="4000" b="1" i="1" dirty="0" smtClean="0">
                <a:latin typeface="Corbel" panose="020B0503020204020204" pitchFamily="34" charset="0"/>
              </a:rPr>
              <a:t>Territorio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8572" y="1581373"/>
            <a:ext cx="9134856" cy="37113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Chi abita </a:t>
            </a:r>
            <a:r>
              <a:rPr lang="it-IT" sz="2800" dirty="0">
                <a:latin typeface="Corbel" panose="020B0503020204020204" pitchFamily="34" charset="0"/>
              </a:rPr>
              <a:t>il nostro quartiere? Quali provenienze? Andiamo incontro a chi è arrivato da poco? Se sì, quali le motivazioni che ci spingono? Se no, perché</a:t>
            </a:r>
            <a:r>
              <a:rPr lang="it-IT" sz="2800" dirty="0" smtClean="0">
                <a:latin typeface="Corbel" panose="020B0503020204020204" pitchFamily="34" charset="0"/>
              </a:rPr>
              <a:t>?</a:t>
            </a:r>
          </a:p>
          <a:p>
            <a:pPr lvl="0"/>
            <a:endParaRPr lang="it-IT" sz="1000" dirty="0">
              <a:latin typeface="Corbel" panose="020B0503020204020204" pitchFamily="34" charset="0"/>
            </a:endParaRPr>
          </a:p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Conoscere o visitare i luoghi 'di frontiera'</a:t>
            </a:r>
            <a:r>
              <a:rPr lang="it-IT" sz="2800" dirty="0">
                <a:latin typeface="Corbel" panose="020B0503020204020204" pitchFamily="34" charset="0"/>
              </a:rPr>
              <a:t> del territorio (luoghi di accoglienza, socialmente utili, altre </a:t>
            </a:r>
            <a:r>
              <a:rPr lang="it-IT" sz="2800" dirty="0" smtClean="0">
                <a:latin typeface="Corbel" panose="020B0503020204020204" pitchFamily="34" charset="0"/>
              </a:rPr>
              <a:t>Chiese </a:t>
            </a:r>
            <a:r>
              <a:rPr lang="it-IT" sz="2800" dirty="0">
                <a:latin typeface="Corbel" panose="020B0503020204020204" pitchFamily="34" charset="0"/>
              </a:rPr>
              <a:t>cristiane, luoghi di disagio </a:t>
            </a:r>
            <a:r>
              <a:rPr lang="it-IT" sz="2800" dirty="0" smtClean="0">
                <a:latin typeface="Corbel" panose="020B0503020204020204" pitchFamily="34" charset="0"/>
              </a:rPr>
              <a:t>o di </a:t>
            </a:r>
            <a:r>
              <a:rPr lang="it-IT" sz="2800" dirty="0">
                <a:latin typeface="Corbel" panose="020B0503020204020204" pitchFamily="34" charset="0"/>
              </a:rPr>
              <a:t>disaggregazione ...). Come interpellano la </a:t>
            </a:r>
            <a:r>
              <a:rPr lang="it-IT" sz="2800" dirty="0" smtClean="0">
                <a:latin typeface="Corbel" panose="020B0503020204020204" pitchFamily="34" charset="0"/>
              </a:rPr>
              <a:t>Parrocchia</a:t>
            </a:r>
            <a:r>
              <a:rPr lang="it-IT" sz="2800" dirty="0">
                <a:latin typeface="Corbel" panose="020B0503020204020204" pitchFamily="34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38332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874" y="946674"/>
            <a:ext cx="9134856" cy="419548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Incontrare le persone</a:t>
            </a:r>
            <a:r>
              <a:rPr lang="it-IT" sz="2800" dirty="0">
                <a:latin typeface="Corbel" panose="020B0503020204020204" pitchFamily="34" charset="0"/>
              </a:rPr>
              <a:t> che in </a:t>
            </a:r>
            <a:r>
              <a:rPr lang="it-IT" sz="2800" dirty="0" smtClean="0">
                <a:latin typeface="Corbel" panose="020B0503020204020204" pitchFamily="34" charset="0"/>
              </a:rPr>
              <a:t>Decanato/Zona </a:t>
            </a:r>
            <a:r>
              <a:rPr lang="it-IT" sz="2800" dirty="0">
                <a:latin typeface="Corbel" panose="020B0503020204020204" pitchFamily="34" charset="0"/>
              </a:rPr>
              <a:t>pastorale hanno fatto esperienze missionarie (laici e preti, giovani), </a:t>
            </a:r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incontrare cristiani </a:t>
            </a:r>
            <a:r>
              <a:rPr lang="it-IT" sz="2800" dirty="0">
                <a:latin typeface="Corbel" panose="020B0503020204020204" pitchFamily="34" charset="0"/>
              </a:rPr>
              <a:t>che vengono da altri paesi e farsi raccontare dei loro paesi d'origine (es. "utenti" dei centri d'ascolto</a:t>
            </a:r>
            <a:r>
              <a:rPr lang="it-IT" sz="2800" dirty="0" smtClean="0">
                <a:latin typeface="Corbel" panose="020B0503020204020204" pitchFamily="34" charset="0"/>
              </a:rPr>
              <a:t>).</a:t>
            </a:r>
            <a:endParaRPr lang="it-IT" sz="2800" dirty="0" smtClean="0">
              <a:latin typeface="Corbel" panose="020B0503020204020204" pitchFamily="34" charset="0"/>
            </a:endParaRPr>
          </a:p>
          <a:p>
            <a:pPr lvl="0"/>
            <a:endParaRPr lang="it-IT" sz="1000" dirty="0">
              <a:latin typeface="Corbel" panose="020B0503020204020204" pitchFamily="34" charset="0"/>
            </a:endParaRPr>
          </a:p>
          <a:p>
            <a:r>
              <a:rPr lang="it-IT" sz="28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Pastorale del “mercato”.</a:t>
            </a:r>
            <a:r>
              <a:rPr lang="it-IT" sz="2800" dirty="0">
                <a:latin typeface="Corbel" panose="020B0503020204020204" pitchFamily="34" charset="0"/>
              </a:rPr>
              <a:t> Essere nei luoghi in cui la gente vive: il mercato, il bar, la scuola, non solo passando ma rimanendo, ascoltando, guardando, cercando di cogliere le urgenze del nostro </a:t>
            </a:r>
            <a:r>
              <a:rPr lang="it-IT" sz="2800" dirty="0" smtClean="0">
                <a:latin typeface="Corbel" panose="020B0503020204020204" pitchFamily="34" charset="0"/>
              </a:rPr>
              <a:t>tempo.</a:t>
            </a:r>
            <a:endParaRPr lang="it-IT" sz="2800" dirty="0">
              <a:latin typeface="Corbel" panose="020B0503020204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7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9" y="991049"/>
            <a:ext cx="5240252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5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orno a scuola 16: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83_TF02895270_TF02895270.potx" id="{5D9BE25E-5B53-4B02-ABD6-EADE7BF51AE1}" vid="{9B0620D2-76F0-43D8-AA95-2C95B3E324B8}"/>
    </a:ext>
  </a:extLst>
</a:theme>
</file>

<file path=ppt/theme/theme2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il rientro alla scuola elementare (widescreen)</Template>
  <TotalTime>122</TotalTime>
  <Words>415</Words>
  <Application>Microsoft Office PowerPoint</Application>
  <PresentationFormat>Widescreen</PresentationFormat>
  <Paragraphs>31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Cambria</vt:lpstr>
      <vt:lpstr>Corbel</vt:lpstr>
      <vt:lpstr>Ritorno a scuola 16:9</vt:lpstr>
      <vt:lpstr>L’INDOLE “MISSIONARIA” del GRUPPO e della COMUNITÀ</vt:lpstr>
      <vt:lpstr>Breve Introduzione </vt:lpstr>
      <vt:lpstr>Struttura Scheda  </vt:lpstr>
      <vt:lpstr>Stile Missionario</vt:lpstr>
      <vt:lpstr>Presentazione standard di PowerPoint</vt:lpstr>
      <vt:lpstr>Presentazione standard di PowerPoint</vt:lpstr>
      <vt:lpstr>Leggere il Territorio</vt:lpstr>
      <vt:lpstr>Presentazione standard di PowerPoint</vt:lpstr>
      <vt:lpstr>Presentazione standard di PowerPoint</vt:lpstr>
      <vt:lpstr>Conoscere la Realtà</vt:lpstr>
      <vt:lpstr>Presentazione standard di PowerPoint</vt:lpstr>
      <vt:lpstr>Presentazione standard di PowerPoint</vt:lpstr>
      <vt:lpstr>Buona Missione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Benvenuti, studenti!</dc:title>
  <dc:creator>Asus02</dc:creator>
  <cp:lastModifiedBy>Marzorati Morena</cp:lastModifiedBy>
  <cp:revision>13</cp:revision>
  <dcterms:created xsi:type="dcterms:W3CDTF">2019-05-23T13:57:46Z</dcterms:created>
  <dcterms:modified xsi:type="dcterms:W3CDTF">2019-05-24T07:05:06Z</dcterms:modified>
</cp:coreProperties>
</file>