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sz="4400" b="1" i="1" dirty="0" smtClean="0"/>
              <a:t>Testi Missionari </a:t>
            </a:r>
            <a:br>
              <a:rPr lang="it-IT" sz="4400" b="1" i="1" dirty="0" smtClean="0"/>
            </a:br>
            <a:r>
              <a:rPr lang="it-IT" sz="4400" b="1" i="1" dirty="0" smtClean="0"/>
              <a:t>di Riferimento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i="1" dirty="0" smtClean="0"/>
              <a:t>Per Aiutarci a Riflettere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4768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594" y="463812"/>
            <a:ext cx="8272630" cy="493619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 algn="l"/>
            <a:r>
              <a:rPr lang="it-IT" b="1" i="1" dirty="0"/>
              <a:t>Evangelii </a:t>
            </a:r>
            <a:r>
              <a:rPr lang="it-IT" b="1" i="1" dirty="0" smtClean="0"/>
              <a:t>gaudium 273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7586" y="1452281"/>
            <a:ext cx="9337638" cy="508836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500" dirty="0" smtClean="0"/>
              <a:t>La </a:t>
            </a:r>
            <a:r>
              <a:rPr lang="it-IT" sz="2500" dirty="0"/>
              <a:t>missione al cuore del popolo non è una parte della mia vita, o un ornamento che mi posso togliere, non è un’appendice, o un momento tra i tanti dell’esistenza. È qualcosa che non posso sradicare dal mio essere se non voglio distruggermi. </a:t>
            </a:r>
            <a:r>
              <a:rPr lang="it-IT" sz="2500" b="1" i="1" dirty="0">
                <a:solidFill>
                  <a:srgbClr val="00B0F0"/>
                </a:solidFill>
              </a:rPr>
              <a:t>Io sono una missione</a:t>
            </a:r>
            <a:r>
              <a:rPr lang="it-IT" sz="2500" dirty="0">
                <a:solidFill>
                  <a:srgbClr val="00B0F0"/>
                </a:solidFill>
              </a:rPr>
              <a:t> </a:t>
            </a:r>
            <a:r>
              <a:rPr lang="it-IT" sz="2500" dirty="0"/>
              <a:t>su questa terra, e per questo mi trovo in questo mondo. Bisogna riconoscere sé stessi come marcati a fuoco da tale missione di illuminare, benedire, vivificare, sollevare, guarire, liberare. (…) Se uno divide da una parte il suo dovere e dall’altra la propria vita privata, tutto diventa grigio e andrà continuamente cercando riconoscimenti o difendendo le proprie esigenze. Smetterà di essere </a:t>
            </a:r>
            <a:r>
              <a:rPr lang="it-IT" sz="2500" dirty="0" smtClean="0"/>
              <a:t>popolo.</a:t>
            </a:r>
            <a:endParaRPr lang="it-IT" sz="2500" dirty="0"/>
          </a:p>
        </p:txBody>
      </p:sp>
    </p:spTree>
    <p:extLst>
      <p:ext uri="{BB962C8B-B14F-4D97-AF65-F5344CB8AC3E}">
        <p14:creationId xmlns:p14="http://schemas.microsoft.com/office/powerpoint/2010/main" val="691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65596" y="473336"/>
            <a:ext cx="8393265" cy="51636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 algn="l"/>
            <a:r>
              <a:rPr lang="it-IT" b="1" i="1" dirty="0"/>
              <a:t>Evangelii Gaudium 15</a:t>
            </a:r>
            <a:r>
              <a:rPr lang="it-IT" sz="3100" b="1" i="1" dirty="0"/>
              <a:t>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2282" y="1645920"/>
            <a:ext cx="9606579" cy="451821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dirty="0"/>
              <a:t>Giovanni Paolo II ci ha invitato a riconoscere che «bisogna, tuttavia, non perdere la tensione per l’annunzio» a coloro che stanno lontani da Cristo, «perché questo è il compito primo della Chiesa» (</a:t>
            </a:r>
            <a:r>
              <a:rPr lang="it-IT" sz="2600" dirty="0" err="1"/>
              <a:t>RMi</a:t>
            </a:r>
            <a:r>
              <a:rPr lang="it-IT" sz="2600" dirty="0"/>
              <a:t> 34). L’attività missionaria «rappresenta, ancor oggi, la massima sfida per la Chiesa» (</a:t>
            </a:r>
            <a:r>
              <a:rPr lang="it-IT" sz="2600" dirty="0" err="1"/>
              <a:t>RMi</a:t>
            </a:r>
            <a:r>
              <a:rPr lang="it-IT" sz="2600" dirty="0"/>
              <a:t> 40) e «la causa missionaria deve essere la prima» (</a:t>
            </a:r>
            <a:r>
              <a:rPr lang="it-IT" sz="2600" dirty="0" err="1"/>
              <a:t>RMi</a:t>
            </a:r>
            <a:r>
              <a:rPr lang="it-IT" sz="2600" dirty="0"/>
              <a:t> 86). Che cosa succederebbe se prendessimo realmente sul serio queste parole? Semplicemente riconosceremmo che l’azione missionaria è il </a:t>
            </a:r>
            <a:r>
              <a:rPr lang="it-IT" sz="2600" b="1" i="1" dirty="0">
                <a:solidFill>
                  <a:schemeClr val="accent3"/>
                </a:solidFill>
              </a:rPr>
              <a:t>paradigma</a:t>
            </a:r>
            <a:r>
              <a:rPr lang="it-IT" sz="2600" dirty="0"/>
              <a:t> di ogni opera della </a:t>
            </a:r>
            <a:r>
              <a:rPr lang="it-IT" sz="2600" dirty="0" smtClean="0"/>
              <a:t>Chiesa (…) 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15243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73599" y="808056"/>
            <a:ext cx="7796540" cy="559274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dirty="0" smtClean="0"/>
              <a:t>(…) In </a:t>
            </a:r>
            <a:r>
              <a:rPr lang="it-IT" sz="2600" dirty="0"/>
              <a:t>questa linea, i Vescovi latinoamericani hanno affermato che «non possiamo più rimanere tranquilli, in attesa passiva, dentro le nostre chiese» (</a:t>
            </a:r>
            <a:r>
              <a:rPr lang="it-IT" sz="2600" dirty="0" err="1"/>
              <a:t>DAp</a:t>
            </a:r>
            <a:r>
              <a:rPr lang="it-IT" sz="2600" dirty="0"/>
              <a:t> 548) e che è necessario passare «da una pastorale di semplice conservazione a una pastorale decisamente missionaria» (</a:t>
            </a:r>
            <a:r>
              <a:rPr lang="it-IT" sz="2600" dirty="0" err="1"/>
              <a:t>DAp</a:t>
            </a:r>
            <a:r>
              <a:rPr lang="it-IT" sz="2600" dirty="0"/>
              <a:t> 370). Questo compito continua ad essere la fonte delle maggiori gioie per la Chiesa: «Vi sarà gioia nel cielo per un solo peccatore che si converte, più che per novantanove </a:t>
            </a:r>
            <a:r>
              <a:rPr lang="it-IT" sz="2600" dirty="0" smtClean="0"/>
              <a:t>giusti </a:t>
            </a:r>
            <a:r>
              <a:rPr lang="it-IT" sz="2600" dirty="0"/>
              <a:t>i quali non hanno bisogno di conversione» (Lc 15,7</a:t>
            </a:r>
            <a:r>
              <a:rPr lang="it-IT" sz="2600" dirty="0" smtClean="0"/>
              <a:t>).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5810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76354" y="431538"/>
            <a:ext cx="8543872" cy="51513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l"/>
            <a:r>
              <a:rPr lang="it-IT" sz="3100" b="1" i="1" dirty="0"/>
              <a:t>Ripartire da Emmaus 54</a:t>
            </a:r>
            <a:r>
              <a:rPr lang="it-IT" sz="3100" b="1" dirty="0"/>
              <a:t/>
            </a:r>
            <a:br>
              <a:rPr lang="it-IT" sz="3100" b="1" dirty="0"/>
            </a:br>
            <a:endParaRPr lang="it-IT" sz="31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3948" y="1118795"/>
            <a:ext cx="9886278" cy="540033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dirty="0"/>
              <a:t>Già l'ho scritto, e ora lo ridico: </a:t>
            </a:r>
            <a:r>
              <a:rPr lang="it-IT" sz="2600" b="1" i="1" dirty="0">
                <a:solidFill>
                  <a:schemeClr val="accent3"/>
                </a:solidFill>
              </a:rPr>
              <a:t>la missione ha preceduto la comunità e l'ha costituita</a:t>
            </a:r>
            <a:r>
              <a:rPr lang="it-IT" sz="2600" dirty="0"/>
              <a:t>. L'apostolicità fonda storicamente la cattolicità. All'inizio sta sempre il Vangelo proclamato, annunciato, trasmesso da persona a persona, da gruppo a gruppo. Una verità che sconcerta, se le diamo tutto quel peso che merita. Prima c'è la Parola, e poi la struttura. Prima la missione, e poi il costituirsi della comunità. La comunità perciò si fonda sulla missione. E l'annuncio del Vangelo a precedere ogni passo del discepolo, a fare di lui un autentico missionario, stimolandolo a non appesantire mai il cammino, a tenere ben fisso lo sguardo nella contemplazione del Mistero </a:t>
            </a:r>
            <a:r>
              <a:rPr lang="it-IT" sz="2600" dirty="0" smtClean="0"/>
              <a:t>pasquale. </a:t>
            </a:r>
            <a:r>
              <a:rPr lang="it-IT" sz="2600" dirty="0" smtClean="0"/>
              <a:t>(…) 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15828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73599" y="2043954"/>
            <a:ext cx="7796540" cy="29798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 smtClean="0"/>
              <a:t>(…) Certamente </a:t>
            </a:r>
            <a:r>
              <a:rPr lang="it-IT" sz="2600" dirty="0"/>
              <a:t>alla radice di tutto c'è una comunione, quella trinitaria, ma anch'essa ha al suo interno delle "missioni". Ecco lo specchio vivente di ogni comunità costituita o da costituire. Aver annebbiato questo specchio è fonte perenne di difficoltà. La storia può dire </a:t>
            </a:r>
            <a:r>
              <a:rPr lang="it-IT" sz="2600" dirty="0" smtClean="0"/>
              <a:t>qualcosa.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5396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1808" y="549873"/>
            <a:ext cx="8468568" cy="55816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l"/>
            <a:r>
              <a:rPr lang="it-IT" sz="3100" b="1" i="1" dirty="0"/>
              <a:t>Ad </a:t>
            </a:r>
            <a:r>
              <a:rPr lang="it-IT" sz="3100" b="1" i="1" dirty="0" smtClean="0"/>
              <a:t>gentes </a:t>
            </a:r>
            <a:r>
              <a:rPr lang="it-IT" sz="3100" b="1" i="1" dirty="0"/>
              <a:t>37</a:t>
            </a:r>
            <a:r>
              <a:rPr lang="it-IT" sz="3100" dirty="0"/>
              <a:t/>
            </a:r>
            <a:br>
              <a:rPr lang="it-IT" sz="3100" dirty="0"/>
            </a:b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93346" y="1721225"/>
            <a:ext cx="9187030" cy="470109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/>
              <a:t>Poiché il popolo di Dio vive nelle comunità, specialmente in quelle diocesane e parrocchiali, ed in esse in qualche modo appare in forma visibile, tocca anche a queste comunità render testimonianza a Cristo di fronte alle nazioni. La grazia del </a:t>
            </a:r>
            <a:r>
              <a:rPr lang="it-IT" sz="2600" b="1" i="1" dirty="0">
                <a:solidFill>
                  <a:schemeClr val="accent3"/>
                </a:solidFill>
              </a:rPr>
              <a:t>rinnovamento</a:t>
            </a:r>
            <a:r>
              <a:rPr lang="it-IT" sz="2600" dirty="0"/>
              <a:t> non può avere sviluppo alcuno nelle comunità, se ciascuna di esse </a:t>
            </a:r>
            <a:r>
              <a:rPr lang="it-IT" sz="2600" b="1" i="1" dirty="0">
                <a:solidFill>
                  <a:schemeClr val="accent3"/>
                </a:solidFill>
              </a:rPr>
              <a:t>non allarga la vasta trama della sua carità sino ai confini della terra</a:t>
            </a:r>
            <a:r>
              <a:rPr lang="it-IT" sz="2600" dirty="0"/>
              <a:t>, dimostrando per quelli che sono lontani la stessa sollecitudine che ha per coloro che sono i suoi propri </a:t>
            </a:r>
            <a:r>
              <a:rPr lang="it-IT" sz="2600" dirty="0" smtClean="0"/>
              <a:t>membri. </a:t>
            </a:r>
            <a:r>
              <a:rPr lang="it-IT" sz="2600" dirty="0" smtClean="0"/>
              <a:t>(…) 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52004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73599" y="1000461"/>
            <a:ext cx="7796540" cy="534655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dirty="0" smtClean="0"/>
              <a:t>(…) È </a:t>
            </a:r>
            <a:r>
              <a:rPr lang="it-IT" sz="2600" dirty="0"/>
              <a:t>così che l'intera comunità prega, coopera, esercita una attività tra i popoli pagani attraverso quei suoi figli che Dio sceglie per questo nobilissimo compito. Sarà quindi utilissimo mantenere i contatti, senza tuttavia trascurare l'opera missionaria generale, con i missionari che in questa stessa comunità hanno avuto origine, o con una parrocchia o con una diocesi di missione, perché divenga visibile l'unione intima tra le comunità, con il vantaggio di una reciproca </a:t>
            </a:r>
            <a:r>
              <a:rPr lang="it-IT" sz="2600" dirty="0" smtClean="0"/>
              <a:t>edificazione.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1436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32</TotalTime>
  <Words>695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 Testi Missionari  di Riferimento</vt:lpstr>
      <vt:lpstr>Evangelii gaudium 273 </vt:lpstr>
      <vt:lpstr>Evangelii Gaudium 15  </vt:lpstr>
      <vt:lpstr>Presentazione standard di PowerPoint</vt:lpstr>
      <vt:lpstr>Ripartire da Emmaus 54 </vt:lpstr>
      <vt:lpstr>Presentazione standard di PowerPoint</vt:lpstr>
      <vt:lpstr>Ad gentes 37 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 Missionari  di Riferimento</dc:title>
  <dc:creator>Asus02</dc:creator>
  <cp:lastModifiedBy>Marzorati Morena</cp:lastModifiedBy>
  <cp:revision>6</cp:revision>
  <dcterms:created xsi:type="dcterms:W3CDTF">2019-05-23T13:25:03Z</dcterms:created>
  <dcterms:modified xsi:type="dcterms:W3CDTF">2019-05-24T07:08:00Z</dcterms:modified>
</cp:coreProperties>
</file>