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274" r:id="rId3"/>
    <p:sldId id="290" r:id="rId4"/>
    <p:sldId id="289" r:id="rId5"/>
    <p:sldId id="291" r:id="rId6"/>
    <p:sldId id="292" r:id="rId7"/>
    <p:sldId id="276" r:id="rId8"/>
    <p:sldId id="315" r:id="rId9"/>
    <p:sldId id="311" r:id="rId10"/>
    <p:sldId id="295" r:id="rId11"/>
    <p:sldId id="296" r:id="rId12"/>
    <p:sldId id="297" r:id="rId13"/>
    <p:sldId id="299" r:id="rId14"/>
    <p:sldId id="300" r:id="rId15"/>
    <p:sldId id="302" r:id="rId16"/>
    <p:sldId id="303" r:id="rId17"/>
    <p:sldId id="304" r:id="rId18"/>
    <p:sldId id="313" r:id="rId19"/>
    <p:sldId id="314" r:id="rId20"/>
    <p:sldId id="308" r:id="rId21"/>
    <p:sldId id="316" r:id="rId22"/>
    <p:sldId id="309" r:id="rId23"/>
    <p:sldId id="310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79559" autoAdjust="0"/>
  </p:normalViewPr>
  <p:slideViewPr>
    <p:cSldViewPr>
      <p:cViewPr varScale="1">
        <p:scale>
          <a:sx n="76" d="100"/>
          <a:sy n="76" d="100"/>
        </p:scale>
        <p:origin x="126" y="82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CE723EE-E5FE-4B4D-AE03-AEF70AEA4CCB}" type="datetime1">
              <a:rPr lang="it-IT" smtClean="0"/>
              <a:t>28/05/2019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BAE14B8-3CC9-472D-9BC5-A84D80684DE2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E9C75B9-D31D-4011-8A9C-83ABE8933FA4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7FB667E1-E601-4AAF-B95C-B25720D70A6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sz="1200" b="0" i="1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"/>
              <a:t>Possono essere necessarie più diapositive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5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799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ole che sorge dietro colline d'erb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Autofit/>
          </a:bodyPr>
          <a:lstStyle>
            <a:lvl1pPr algn="ctr" rtl="0"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alternativ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002F7A14-D255-4CC2-A3D4-B71C91F86FCF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1ADD31-16A6-4016-BC1E-E5AD9EC0ED97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847E2A-EADC-4152-9363-6EBA86A385C1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3C4AFD-D149-48C7-A3FD-820C511AFFB7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86DAF44-6F8C-4CD1-B537-B9288AFDC456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12DEDF-E1AB-429F-A93E-AF05AACF4B0D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 alternativ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92DF9E1E-7D7C-4942-A43A-67F70D578091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2654D6-5A93-4530-8EE3-F4E9D53AA4EA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800859-1C8C-4736-B3DA-C122766CD634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FCEA0D-A1AD-4A62-8595-83F80255F23C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FB5BF5FC-2438-466C-AAEF-2805EE515CC2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213D83-02E9-423D-8B2F-615E210FD1FE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</a:p>
          <a:p>
            <a:pPr lvl="5" rtl="0"/>
            <a:r>
              <a:rPr lang="it-IT" dirty="0" smtClean="0"/>
              <a:t>Sesto</a:t>
            </a:r>
          </a:p>
          <a:p>
            <a:pPr lvl="6" rtl="0"/>
            <a:r>
              <a:rPr lang="it-IT" dirty="0" smtClean="0"/>
              <a:t>Settimo</a:t>
            </a:r>
          </a:p>
          <a:p>
            <a:pPr lvl="7" rtl="0"/>
            <a:r>
              <a:rPr lang="it-IT" dirty="0" smtClean="0"/>
              <a:t>Ottavo</a:t>
            </a:r>
          </a:p>
          <a:p>
            <a:pPr lvl="8" rtl="0"/>
            <a:r>
              <a:rPr lang="it-IT" dirty="0" smtClean="0"/>
              <a:t>Nono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bg2"/>
                </a:solidFill>
              </a:defRPr>
            </a:lvl1pPr>
          </a:lstStyle>
          <a:p>
            <a:fld id="{ADACFB74-D906-4DB5-A05C-517889585EA0}" type="datetime1">
              <a:rPr lang="it-IT" smtClean="0"/>
              <a:pPr/>
              <a:t>28/05/2019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tober2019.v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://www.chiesadimilano.it/missionari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69206" y="332656"/>
            <a:ext cx="8931450" cy="936104"/>
          </a:xfrm>
        </p:spPr>
        <p:txBody>
          <a:bodyPr rtlCol="0"/>
          <a:lstStyle/>
          <a:p>
            <a:pPr algn="r" rtl="0"/>
            <a:r>
              <a:rPr lang="it-IT" sz="2800" b="1" i="1" dirty="0" smtClean="0">
                <a:solidFill>
                  <a:srgbClr val="FFC000"/>
                </a:solidFill>
              </a:rPr>
              <a:t>Arcidiocesi di Milano</a:t>
            </a:r>
            <a:br>
              <a:rPr lang="it-IT" sz="2800" b="1" i="1" dirty="0" smtClean="0">
                <a:solidFill>
                  <a:srgbClr val="FFC000"/>
                </a:solidFill>
              </a:rPr>
            </a:br>
            <a:r>
              <a:rPr lang="it-IT" sz="2800" i="1" dirty="0" smtClean="0">
                <a:solidFill>
                  <a:srgbClr val="FFC000"/>
                </a:solidFill>
              </a:rPr>
              <a:t>Ufficio per la Pastorale Missionaria</a:t>
            </a:r>
            <a:endParaRPr lang="it-IT" sz="2800" i="1" dirty="0">
              <a:solidFill>
                <a:srgbClr val="FFC0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522413" y="4941168"/>
            <a:ext cx="9144002" cy="1656184"/>
          </a:xfrm>
          <a:ln>
            <a:solidFill>
              <a:srgbClr val="FFC000"/>
            </a:solidFill>
          </a:ln>
        </p:spPr>
        <p:txBody>
          <a:bodyPr rtlCol="0">
            <a:normAutofit lnSpcReduction="10000"/>
          </a:bodyPr>
          <a:lstStyle/>
          <a:p>
            <a:r>
              <a:rPr lang="it-IT" sz="3200" b="1" i="1" dirty="0" smtClean="0">
                <a:solidFill>
                  <a:srgbClr val="FFC000"/>
                </a:solidFill>
              </a:rPr>
              <a:t>Battezzati e inviati</a:t>
            </a:r>
          </a:p>
          <a:p>
            <a:r>
              <a:rPr lang="it-IT" sz="3200" b="1" i="1" dirty="0" smtClean="0">
                <a:solidFill>
                  <a:srgbClr val="FFC000"/>
                </a:solidFill>
              </a:rPr>
              <a:t>La Chiesa di Cristo in Missione nel Mondo</a:t>
            </a:r>
          </a:p>
          <a:p>
            <a:r>
              <a:rPr lang="it-IT" sz="2800" dirty="0" smtClean="0"/>
              <a:t>Mese Missionario Straordinario</a:t>
            </a:r>
          </a:p>
          <a:p>
            <a:r>
              <a:rPr lang="it-IT" sz="2800" dirty="0" smtClean="0"/>
              <a:t>Ottobre 2019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3432" y="692696"/>
            <a:ext cx="10225136" cy="5544616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2800" dirty="0" smtClean="0"/>
              <a:t>Il </a:t>
            </a:r>
            <a:r>
              <a:rPr lang="it-IT" sz="2800" dirty="0"/>
              <a:t>fine </a:t>
            </a:r>
            <a:r>
              <a:rPr lang="it-IT" sz="2800" dirty="0" smtClean="0"/>
              <a:t>è di </a:t>
            </a:r>
            <a:r>
              <a:rPr lang="it-IT" sz="2800" dirty="0"/>
              <a:t>ravvivare la </a:t>
            </a:r>
            <a:r>
              <a:rPr lang="it-IT" sz="2800" b="1" dirty="0"/>
              <a:t>consapevolezza battesimale </a:t>
            </a:r>
            <a:r>
              <a:rPr lang="it-IT" sz="2800" dirty="0"/>
              <a:t>del Popolo di Dio in relazione alla </a:t>
            </a:r>
            <a:r>
              <a:rPr lang="it-IT" sz="2800" b="1" dirty="0" smtClean="0"/>
              <a:t>Missione</a:t>
            </a:r>
            <a:r>
              <a:rPr lang="it-IT" sz="2800" dirty="0" smtClean="0"/>
              <a:t> </a:t>
            </a:r>
            <a:r>
              <a:rPr lang="it-IT" sz="2800" dirty="0"/>
              <a:t>della </a:t>
            </a:r>
            <a:r>
              <a:rPr lang="it-IT" sz="2800" dirty="0" smtClean="0"/>
              <a:t>Chiesa, </a:t>
            </a:r>
            <a:r>
              <a:rPr lang="it-IT" sz="2800" b="1" dirty="0"/>
              <a:t>r</a:t>
            </a:r>
            <a:r>
              <a:rPr lang="it-IT" sz="2800" b="1" dirty="0" smtClean="0"/>
              <a:t>isvegliare la consapevolezza</a:t>
            </a:r>
            <a:r>
              <a:rPr lang="it-IT" sz="2800" dirty="0" smtClean="0"/>
              <a:t> della </a:t>
            </a:r>
            <a:r>
              <a:rPr lang="it-IT" sz="2800" i="1" dirty="0">
                <a:solidFill>
                  <a:schemeClr val="accent3"/>
                </a:solidFill>
              </a:rPr>
              <a:t>M</a:t>
            </a:r>
            <a:r>
              <a:rPr lang="it-IT" sz="2800" i="1" dirty="0" smtClean="0">
                <a:solidFill>
                  <a:schemeClr val="accent3"/>
                </a:solidFill>
              </a:rPr>
              <a:t>issio ad gentes </a:t>
            </a:r>
            <a:r>
              <a:rPr lang="it-IT" sz="2800" dirty="0" smtClean="0"/>
              <a:t>e riprendere con </a:t>
            </a:r>
            <a:r>
              <a:rPr lang="it-IT" sz="2800" b="1" dirty="0" smtClean="0"/>
              <a:t>nuovo slancio la responsabilità dell’annuncio </a:t>
            </a:r>
            <a:r>
              <a:rPr lang="it-IT" sz="2800" dirty="0" smtClean="0"/>
              <a:t>del Vangelo, accomunano la </a:t>
            </a:r>
            <a:r>
              <a:rPr lang="it-IT" sz="2800" b="1" dirty="0" smtClean="0"/>
              <a:t>sollecitudine pastorale </a:t>
            </a:r>
            <a:r>
              <a:rPr lang="it-IT" sz="2800" dirty="0" smtClean="0"/>
              <a:t>di Papa Benedetto XV nella </a:t>
            </a:r>
            <a:r>
              <a:rPr lang="it-IT" sz="2800" i="1" dirty="0" smtClean="0">
                <a:solidFill>
                  <a:schemeClr val="accent3"/>
                </a:solidFill>
              </a:rPr>
              <a:t>Maximum illud </a:t>
            </a:r>
            <a:r>
              <a:rPr lang="it-IT" sz="2800" dirty="0" smtClean="0"/>
              <a:t>e la </a:t>
            </a:r>
            <a:r>
              <a:rPr lang="it-IT" sz="2800" b="1" dirty="0" smtClean="0"/>
              <a:t>vitalità missionaria </a:t>
            </a:r>
            <a:r>
              <a:rPr lang="it-IT" sz="2800" dirty="0" smtClean="0"/>
              <a:t>espressa da Papa Francesco nell’ </a:t>
            </a:r>
            <a:r>
              <a:rPr lang="it-IT" sz="2800" i="1" dirty="0" err="1" smtClean="0">
                <a:solidFill>
                  <a:schemeClr val="accent3"/>
                </a:solidFill>
              </a:rPr>
              <a:t>Evangelii</a:t>
            </a:r>
            <a:r>
              <a:rPr lang="it-IT" sz="2800" i="1" dirty="0" smtClean="0">
                <a:solidFill>
                  <a:schemeClr val="accent3"/>
                </a:solidFill>
              </a:rPr>
              <a:t> </a:t>
            </a:r>
            <a:r>
              <a:rPr lang="it-IT" sz="2800" i="1" dirty="0" err="1" smtClean="0">
                <a:solidFill>
                  <a:schemeClr val="accent3"/>
                </a:solidFill>
              </a:rPr>
              <a:t>Gaudium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r>
              <a:rPr lang="it-IT" sz="2800" dirty="0" smtClean="0"/>
              <a:t> </a:t>
            </a:r>
          </a:p>
          <a:p>
            <a:pPr lvl="1"/>
            <a:r>
              <a:rPr lang="it-IT" sz="2600" i="1" dirty="0" smtClean="0">
                <a:solidFill>
                  <a:schemeClr val="accent3"/>
                </a:solidFill>
              </a:rPr>
              <a:t>«L’azione missionaria è il paradigma di ogni opera della Chiesa» </a:t>
            </a:r>
            <a:r>
              <a:rPr lang="it-IT" sz="2000" dirty="0" smtClean="0"/>
              <a:t>(EG 15)</a:t>
            </a:r>
            <a:r>
              <a:rPr lang="it-IT" sz="2600" dirty="0" smtClean="0"/>
              <a:t> </a:t>
            </a:r>
          </a:p>
          <a:p>
            <a:pPr lvl="1"/>
            <a:r>
              <a:rPr lang="it-IT" sz="2600" dirty="0" smtClean="0"/>
              <a:t>Si tratta di </a:t>
            </a:r>
            <a:r>
              <a:rPr lang="it-IT" sz="2800" i="1" dirty="0" smtClean="0">
                <a:solidFill>
                  <a:schemeClr val="accent3"/>
                </a:solidFill>
              </a:rPr>
              <a:t>«porre la missione di Gesù nel cuore della Chiesa stessa, trasformandola in criterio per misurare l’efficacia delle strutture, i risultati del lavoro, la fecondità dei suoi ministri e la gioia che essi sono capaci di suscitare. Perché senza gioia non si attira nessuno»</a:t>
            </a:r>
            <a:r>
              <a:rPr lang="it-IT" sz="2600" dirty="0" smtClean="0"/>
              <a:t> </a:t>
            </a:r>
            <a:r>
              <a:rPr lang="it-IT" sz="2200" dirty="0" smtClean="0"/>
              <a:t>(Incontro con il Comitato Direttivo del CELAM, Bogotá, 7 settembre 2017)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87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548680"/>
            <a:ext cx="9509760" cy="648072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it-IT" sz="4000" b="1" i="1" dirty="0" smtClean="0"/>
              <a:t>Le Quattro Dimensioni da Coltivare </a:t>
            </a:r>
            <a:endParaRPr lang="it-IT" sz="40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1556792"/>
            <a:ext cx="9509760" cy="4752528"/>
          </a:xfrm>
          <a:ln>
            <a:solidFill>
              <a:schemeClr val="accent3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sz="3000" dirty="0" smtClean="0"/>
              <a:t>Indicate dal Papa per il </a:t>
            </a:r>
            <a:r>
              <a:rPr lang="it-IT" sz="3000" dirty="0"/>
              <a:t>cammino di </a:t>
            </a:r>
            <a:r>
              <a:rPr lang="it-IT" sz="3000" b="1" dirty="0"/>
              <a:t>preparazione</a:t>
            </a:r>
            <a:r>
              <a:rPr lang="it-IT" sz="3000" dirty="0"/>
              <a:t> e </a:t>
            </a:r>
            <a:r>
              <a:rPr lang="it-IT" sz="3000" b="1" dirty="0"/>
              <a:t>realizzazione</a:t>
            </a:r>
            <a:r>
              <a:rPr lang="it-IT" sz="3000" dirty="0"/>
              <a:t> del </a:t>
            </a:r>
            <a:r>
              <a:rPr lang="it-IT" sz="3000" dirty="0" smtClean="0"/>
              <a:t>MMSOTT19</a:t>
            </a:r>
          </a:p>
          <a:p>
            <a:pPr marL="45720" indent="0">
              <a:buNone/>
            </a:pPr>
            <a:r>
              <a:rPr lang="it-IT" sz="2800" dirty="0" smtClean="0"/>
              <a:t> </a:t>
            </a:r>
            <a:endParaRPr lang="it-IT" sz="2200" dirty="0"/>
          </a:p>
          <a:p>
            <a:pPr lvl="1"/>
            <a:r>
              <a:rPr lang="it-IT" sz="3000" dirty="0" smtClean="0"/>
              <a:t>L’</a:t>
            </a:r>
            <a:r>
              <a:rPr lang="it-IT" sz="3000" b="1" dirty="0" smtClean="0"/>
              <a:t>incontro </a:t>
            </a:r>
            <a:r>
              <a:rPr lang="it-IT" sz="3000" b="1" dirty="0"/>
              <a:t>personale con Gesù Cristo vivo</a:t>
            </a:r>
            <a:r>
              <a:rPr lang="it-IT" sz="3000" dirty="0"/>
              <a:t> nella sua </a:t>
            </a:r>
            <a:r>
              <a:rPr lang="it-IT" sz="3000" dirty="0" smtClean="0"/>
              <a:t>Chiesa</a:t>
            </a:r>
          </a:p>
          <a:p>
            <a:pPr lvl="3"/>
            <a:r>
              <a:rPr lang="it-IT" sz="2700" dirty="0" smtClean="0"/>
              <a:t>Eucaristia</a:t>
            </a:r>
            <a:r>
              <a:rPr lang="it-IT" sz="2700" dirty="0"/>
              <a:t>, Parola di Dio, preghiera personale e </a:t>
            </a:r>
            <a:r>
              <a:rPr lang="it-IT" sz="2700" dirty="0" smtClean="0"/>
              <a:t>comunitaria </a:t>
            </a:r>
            <a:endParaRPr lang="it-IT" sz="2700" dirty="0"/>
          </a:p>
          <a:p>
            <a:pPr lvl="1"/>
            <a:r>
              <a:rPr lang="it-IT" sz="3000" dirty="0"/>
              <a:t>La </a:t>
            </a:r>
            <a:r>
              <a:rPr lang="it-IT" sz="3000" b="1" dirty="0" smtClean="0"/>
              <a:t>testimonianza</a:t>
            </a:r>
            <a:endParaRPr lang="it-IT" sz="3000" dirty="0" smtClean="0"/>
          </a:p>
          <a:p>
            <a:pPr lvl="3"/>
            <a:r>
              <a:rPr lang="it-IT" sz="2700" dirty="0" smtClean="0"/>
              <a:t>i </a:t>
            </a:r>
            <a:r>
              <a:rPr lang="it-IT" sz="2700" dirty="0"/>
              <a:t>S</a:t>
            </a:r>
            <a:r>
              <a:rPr lang="it-IT" sz="2700" dirty="0" smtClean="0"/>
              <a:t>anti</a:t>
            </a:r>
            <a:r>
              <a:rPr lang="it-IT" sz="2700" dirty="0"/>
              <a:t>, i </a:t>
            </a:r>
            <a:r>
              <a:rPr lang="it-IT" sz="2700" dirty="0" smtClean="0"/>
              <a:t>Martiri </a:t>
            </a:r>
            <a:r>
              <a:rPr lang="it-IT" sz="2700" dirty="0"/>
              <a:t>della </a:t>
            </a:r>
            <a:r>
              <a:rPr lang="it-IT" sz="2700" dirty="0" smtClean="0"/>
              <a:t>Missione </a:t>
            </a:r>
            <a:r>
              <a:rPr lang="it-IT" sz="2700" dirty="0"/>
              <a:t>e i </a:t>
            </a:r>
            <a:r>
              <a:rPr lang="it-IT" sz="2700" dirty="0" smtClean="0"/>
              <a:t>Confessori </a:t>
            </a:r>
            <a:r>
              <a:rPr lang="it-IT" sz="2700" dirty="0"/>
              <a:t>della fede, espressione delle Chiese sparse nel mondo </a:t>
            </a:r>
            <a:r>
              <a:rPr lang="it-IT" sz="2700" dirty="0" smtClean="0"/>
              <a:t>intero </a:t>
            </a:r>
            <a:endParaRPr lang="it-IT" sz="2700" dirty="0"/>
          </a:p>
          <a:p>
            <a:pPr lvl="1"/>
            <a:r>
              <a:rPr lang="it-IT" sz="3000" dirty="0"/>
              <a:t>La </a:t>
            </a:r>
            <a:r>
              <a:rPr lang="it-IT" sz="3000" b="1" dirty="0"/>
              <a:t>formazione</a:t>
            </a:r>
            <a:r>
              <a:rPr lang="it-IT" sz="3000" dirty="0"/>
              <a:t> </a:t>
            </a:r>
            <a:r>
              <a:rPr lang="it-IT" sz="3000" dirty="0" smtClean="0"/>
              <a:t>missionaria </a:t>
            </a:r>
          </a:p>
          <a:p>
            <a:pPr lvl="3"/>
            <a:r>
              <a:rPr lang="it-IT" sz="2700" dirty="0" smtClean="0"/>
              <a:t>Sacra Scrittura</a:t>
            </a:r>
            <a:r>
              <a:rPr lang="it-IT" sz="2700" dirty="0"/>
              <a:t>, catechesi, spiritualità e </a:t>
            </a:r>
            <a:r>
              <a:rPr lang="it-IT" sz="2700" dirty="0" smtClean="0"/>
              <a:t>teologia </a:t>
            </a:r>
            <a:endParaRPr lang="it-IT" sz="2700" dirty="0"/>
          </a:p>
          <a:p>
            <a:pPr lvl="1"/>
            <a:r>
              <a:rPr lang="it-IT" sz="3000" dirty="0"/>
              <a:t>La </a:t>
            </a:r>
            <a:r>
              <a:rPr lang="it-IT" sz="3000" b="1" dirty="0"/>
              <a:t>carità </a:t>
            </a:r>
            <a:r>
              <a:rPr lang="it-IT" sz="3000" dirty="0" smtClean="0"/>
              <a:t>missionaria</a:t>
            </a:r>
            <a:endParaRPr lang="it-IT" sz="3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74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12776"/>
            <a:ext cx="89916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77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16" y="764704"/>
            <a:ext cx="10513168" cy="657384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/>
              <a:t>I</a:t>
            </a:r>
            <a:r>
              <a:rPr lang="it-IT" sz="4000" b="1" i="1" dirty="0" smtClean="0"/>
              <a:t>l Quadro </a:t>
            </a:r>
            <a:r>
              <a:rPr lang="it-IT" sz="4000" b="1" i="1" dirty="0"/>
              <a:t>G</a:t>
            </a:r>
            <a:r>
              <a:rPr lang="it-IT" sz="4000" b="1" i="1" dirty="0" smtClean="0"/>
              <a:t>enerale </a:t>
            </a:r>
            <a:r>
              <a:rPr lang="it-IT" sz="4000" b="1" i="1" dirty="0"/>
              <a:t>delle I</a:t>
            </a:r>
            <a:r>
              <a:rPr lang="it-IT" sz="4000" b="1" i="1" dirty="0" smtClean="0"/>
              <a:t>niziative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416" y="1988840"/>
            <a:ext cx="10513168" cy="360040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800" b="1" dirty="0" smtClean="0"/>
              <a:t>Livello Nazionale</a:t>
            </a:r>
          </a:p>
          <a:p>
            <a:pPr lvl="1"/>
            <a:r>
              <a:rPr lang="it-IT" sz="2800" b="1" i="1" dirty="0" smtClean="0">
                <a:solidFill>
                  <a:schemeClr val="accent3"/>
                </a:solidFill>
              </a:rPr>
              <a:t>1 ottobre</a:t>
            </a:r>
          </a:p>
          <a:p>
            <a:pPr lvl="2"/>
            <a:r>
              <a:rPr lang="it-IT" sz="2700" dirty="0" smtClean="0"/>
              <a:t>Apertura </a:t>
            </a:r>
            <a:r>
              <a:rPr lang="it-IT" sz="2700" dirty="0"/>
              <a:t>del mese missionario. Vesperi a Roma presieduti dal Papa</a:t>
            </a:r>
          </a:p>
          <a:p>
            <a:pPr lvl="1"/>
            <a:r>
              <a:rPr lang="it-IT" sz="2800" b="1" i="1" dirty="0">
                <a:solidFill>
                  <a:schemeClr val="accent3"/>
                </a:solidFill>
              </a:rPr>
              <a:t>7 ottobre</a:t>
            </a:r>
          </a:p>
          <a:p>
            <a:pPr lvl="2"/>
            <a:r>
              <a:rPr lang="it-IT" sz="2700" dirty="0" smtClean="0"/>
              <a:t>Madonna </a:t>
            </a:r>
            <a:r>
              <a:rPr lang="it-IT" sz="2700" dirty="0"/>
              <a:t>del Rosario. S. Rosario in Santa Maria Maggiore a Roma</a:t>
            </a:r>
          </a:p>
          <a:p>
            <a:pPr lvl="1"/>
            <a:r>
              <a:rPr lang="it-IT" sz="2800" b="1" i="1" dirty="0">
                <a:solidFill>
                  <a:schemeClr val="accent3"/>
                </a:solidFill>
              </a:rPr>
              <a:t>28-31 ottobre</a:t>
            </a:r>
          </a:p>
          <a:p>
            <a:pPr lvl="2"/>
            <a:r>
              <a:rPr lang="it-IT" sz="2700" dirty="0" smtClean="0"/>
              <a:t>Convegno </a:t>
            </a:r>
            <a:r>
              <a:rPr lang="it-IT" sz="2700" dirty="0"/>
              <a:t>dei Centri Missionari Diocesani a </a:t>
            </a:r>
            <a:r>
              <a:rPr lang="it-IT" sz="2700" dirty="0" smtClean="0"/>
              <a:t>Sacrofano</a:t>
            </a: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36594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344" y="0"/>
            <a:ext cx="11737304" cy="6957392"/>
          </a:xfrm>
          <a:ln>
            <a:solidFill>
              <a:schemeClr val="accent3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it-IT" sz="5500" b="1" dirty="0"/>
              <a:t>Livello Diocesano</a:t>
            </a:r>
          </a:p>
          <a:p>
            <a:pPr lvl="1"/>
            <a:r>
              <a:rPr lang="it-IT" sz="4400" dirty="0"/>
              <a:t> </a:t>
            </a:r>
            <a:r>
              <a:rPr lang="it-IT" sz="5500" b="1" i="1" dirty="0">
                <a:solidFill>
                  <a:schemeClr val="accent3"/>
                </a:solidFill>
              </a:rPr>
              <a:t>15 </a:t>
            </a:r>
            <a:r>
              <a:rPr lang="it-IT" sz="5500" b="1" i="1" dirty="0" smtClean="0">
                <a:solidFill>
                  <a:schemeClr val="accent3"/>
                </a:solidFill>
              </a:rPr>
              <a:t>settembre</a:t>
            </a:r>
          </a:p>
          <a:p>
            <a:pPr lvl="2"/>
            <a:r>
              <a:rPr lang="it-IT" sz="5100" b="1" dirty="0"/>
              <a:t>A</a:t>
            </a:r>
            <a:r>
              <a:rPr lang="it-IT" sz="5100" b="1" dirty="0" smtClean="0"/>
              <a:t>pertura</a:t>
            </a:r>
            <a:r>
              <a:rPr lang="it-IT" sz="5100" dirty="0" smtClean="0"/>
              <a:t> </a:t>
            </a:r>
            <a:r>
              <a:rPr lang="it-IT" sz="5100" dirty="0"/>
              <a:t>del mese missionario in occasione del Congressino PIME con presenza dell’Arcivescovo</a:t>
            </a:r>
          </a:p>
          <a:p>
            <a:pPr lvl="1"/>
            <a:r>
              <a:rPr lang="it-IT" sz="5500" b="1" i="1" dirty="0">
                <a:solidFill>
                  <a:schemeClr val="accent3"/>
                </a:solidFill>
              </a:rPr>
              <a:t>28 settembre</a:t>
            </a:r>
          </a:p>
          <a:p>
            <a:pPr lvl="2"/>
            <a:r>
              <a:rPr lang="it-IT" sz="5100" dirty="0" smtClean="0"/>
              <a:t>Assemblea </a:t>
            </a:r>
            <a:r>
              <a:rPr lang="it-IT" sz="5100" dirty="0"/>
              <a:t>Missionaria Diocesana</a:t>
            </a:r>
          </a:p>
          <a:p>
            <a:pPr lvl="1"/>
            <a:r>
              <a:rPr lang="it-IT" sz="5500" b="1" i="1" dirty="0">
                <a:solidFill>
                  <a:schemeClr val="accent3"/>
                </a:solidFill>
              </a:rPr>
              <a:t>5 ottobre</a:t>
            </a:r>
          </a:p>
          <a:p>
            <a:pPr lvl="2"/>
            <a:r>
              <a:rPr lang="it-IT" sz="5100" dirty="0"/>
              <a:t>Evento </a:t>
            </a:r>
            <a:r>
              <a:rPr lang="it-IT" sz="5100" b="1" dirty="0"/>
              <a:t>CEFA</a:t>
            </a:r>
            <a:r>
              <a:rPr lang="it-IT" sz="5100" dirty="0"/>
              <a:t> (Comitato europeo per la formazione e l'agricoltura) in piazza </a:t>
            </a:r>
            <a:r>
              <a:rPr lang="it-IT" sz="5100" dirty="0" smtClean="0"/>
              <a:t>Duomo </a:t>
            </a:r>
            <a:r>
              <a:rPr lang="it-IT" sz="5100" dirty="0"/>
              <a:t>Tema: </a:t>
            </a:r>
            <a:r>
              <a:rPr lang="it-IT" sz="5100" i="1" dirty="0"/>
              <a:t>«Per vincere la fame facciamo cultura</a:t>
            </a:r>
            <a:r>
              <a:rPr lang="it-IT" sz="5100" i="1" dirty="0" smtClean="0"/>
              <a:t>» </a:t>
            </a:r>
            <a:endParaRPr lang="it-IT" sz="5100" i="1" dirty="0"/>
          </a:p>
          <a:p>
            <a:pPr lvl="2"/>
            <a:r>
              <a:rPr lang="it-IT" sz="5100" b="1" dirty="0"/>
              <a:t>Redditio </a:t>
            </a:r>
            <a:r>
              <a:rPr lang="it-IT" sz="5100" b="1" dirty="0" smtClean="0"/>
              <a:t>Symboli</a:t>
            </a:r>
            <a:r>
              <a:rPr lang="it-IT" sz="5100" dirty="0" smtClean="0"/>
              <a:t>, in Duomo</a:t>
            </a:r>
            <a:endParaRPr lang="it-IT" sz="5100" dirty="0"/>
          </a:p>
          <a:p>
            <a:pPr lvl="1"/>
            <a:r>
              <a:rPr lang="it-IT" sz="5500" b="1" i="1" dirty="0">
                <a:solidFill>
                  <a:schemeClr val="accent3"/>
                </a:solidFill>
              </a:rPr>
              <a:t>7 ottobre</a:t>
            </a:r>
          </a:p>
          <a:p>
            <a:pPr lvl="2"/>
            <a:r>
              <a:rPr lang="it-IT" sz="5100" b="1" dirty="0" smtClean="0"/>
              <a:t>Rosario </a:t>
            </a:r>
            <a:r>
              <a:rPr lang="it-IT" sz="5100" b="1" dirty="0"/>
              <a:t>missionario </a:t>
            </a:r>
            <a:r>
              <a:rPr lang="it-IT" sz="5100" dirty="0"/>
              <a:t>nei principali Santuari Diocesani (ancora da definire)</a:t>
            </a:r>
          </a:p>
          <a:p>
            <a:pPr lvl="1"/>
            <a:r>
              <a:rPr lang="it-IT" sz="5500" b="1" i="1" dirty="0">
                <a:solidFill>
                  <a:schemeClr val="accent3"/>
                </a:solidFill>
              </a:rPr>
              <a:t>19-20 ottobre </a:t>
            </a:r>
          </a:p>
          <a:p>
            <a:pPr lvl="2"/>
            <a:r>
              <a:rPr lang="it-IT" sz="5100" dirty="0" smtClean="0"/>
              <a:t>Evento </a:t>
            </a:r>
            <a:r>
              <a:rPr lang="it-IT" sz="5100" dirty="0"/>
              <a:t>Giovani a </a:t>
            </a:r>
            <a:r>
              <a:rPr lang="it-IT" sz="5100" b="1" dirty="0"/>
              <a:t>City Life </a:t>
            </a:r>
          </a:p>
          <a:p>
            <a:pPr lvl="1"/>
            <a:r>
              <a:rPr lang="it-IT" sz="5500" b="1" i="1" dirty="0">
                <a:solidFill>
                  <a:schemeClr val="accent3"/>
                </a:solidFill>
              </a:rPr>
              <a:t>26 ottobre</a:t>
            </a:r>
          </a:p>
          <a:p>
            <a:pPr lvl="2"/>
            <a:r>
              <a:rPr lang="it-IT" sz="5100" b="1" dirty="0" smtClean="0"/>
              <a:t>Veglia </a:t>
            </a:r>
            <a:r>
              <a:rPr lang="it-IT" sz="5100" b="1" dirty="0"/>
              <a:t>Missionaria </a:t>
            </a:r>
            <a:r>
              <a:rPr lang="it-IT" sz="5100" dirty="0"/>
              <a:t>Diocesana in Duomo</a:t>
            </a:r>
          </a:p>
          <a:p>
            <a:pPr lvl="1"/>
            <a:r>
              <a:rPr lang="it-IT" sz="5500" b="1" i="1" dirty="0">
                <a:solidFill>
                  <a:schemeClr val="accent3"/>
                </a:solidFill>
              </a:rPr>
              <a:t>31 ottobre</a:t>
            </a:r>
          </a:p>
          <a:p>
            <a:pPr lvl="2"/>
            <a:r>
              <a:rPr lang="it-IT" sz="5100" b="1" dirty="0" smtClean="0"/>
              <a:t>Notte </a:t>
            </a:r>
            <a:r>
              <a:rPr lang="it-IT" sz="5100" b="1" dirty="0"/>
              <a:t>dei </a:t>
            </a:r>
            <a:r>
              <a:rPr lang="it-IT" sz="5100" b="1" dirty="0" smtClean="0"/>
              <a:t>Santi</a:t>
            </a:r>
            <a:r>
              <a:rPr lang="it-IT" sz="5100" dirty="0" smtClean="0"/>
              <a:t>, </a:t>
            </a:r>
            <a:r>
              <a:rPr lang="it-IT" sz="5100" dirty="0"/>
              <a:t>l’itinerario </a:t>
            </a:r>
            <a:r>
              <a:rPr lang="it-IT" sz="5100" dirty="0" smtClean="0"/>
              <a:t>FOM prevedrà </a:t>
            </a:r>
            <a:r>
              <a:rPr lang="it-IT" sz="5100" dirty="0"/>
              <a:t>testimonianze </a:t>
            </a:r>
            <a:r>
              <a:rPr lang="it-IT" sz="5100" dirty="0" smtClean="0"/>
              <a:t>missionarie</a:t>
            </a:r>
            <a:endParaRPr lang="it-IT" sz="5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29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176" y="908720"/>
            <a:ext cx="9865096" cy="729392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/>
              <a:t>La </a:t>
            </a:r>
            <a:r>
              <a:rPr lang="it-IT" sz="4000" b="1" i="1" dirty="0" smtClean="0"/>
              <a:t>Dimensione </a:t>
            </a:r>
            <a:r>
              <a:rPr lang="it-IT" sz="4000" b="1" i="1" dirty="0"/>
              <a:t>P</a:t>
            </a:r>
            <a:r>
              <a:rPr lang="it-IT" sz="4000" b="1" i="1" dirty="0" smtClean="0"/>
              <a:t>arrocchiale </a:t>
            </a:r>
            <a:r>
              <a:rPr lang="it-IT" sz="4000" b="1" i="1" dirty="0"/>
              <a:t>del </a:t>
            </a:r>
            <a:r>
              <a:rPr lang="it-IT" sz="4000" b="1" i="1" dirty="0" smtClean="0"/>
              <a:t>MMSOTT19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7448" y="2564905"/>
            <a:ext cx="9867824" cy="2448272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it-IT" sz="2800" dirty="0"/>
              <a:t>Utilizzo della </a:t>
            </a:r>
            <a:r>
              <a:rPr lang="it-IT" sz="2800" b="1" dirty="0" smtClean="0"/>
              <a:t>Scheda</a:t>
            </a:r>
            <a:r>
              <a:rPr lang="it-IT" sz="2800" dirty="0" smtClean="0"/>
              <a:t> </a:t>
            </a:r>
            <a:r>
              <a:rPr lang="it-IT" sz="2800" dirty="0"/>
              <a:t>per la riflessione su </a:t>
            </a:r>
            <a:r>
              <a:rPr lang="it-IT" sz="2800" i="1" dirty="0">
                <a:solidFill>
                  <a:schemeClr val="accent3"/>
                </a:solidFill>
              </a:rPr>
              <a:t>“</a:t>
            </a:r>
            <a:r>
              <a:rPr lang="it-IT" sz="2800" i="1" dirty="0" smtClean="0">
                <a:solidFill>
                  <a:schemeClr val="accent3"/>
                </a:solidFill>
              </a:rPr>
              <a:t>l’Indole </a:t>
            </a:r>
            <a:r>
              <a:rPr lang="it-IT" sz="2800" i="1" dirty="0">
                <a:solidFill>
                  <a:schemeClr val="accent3"/>
                </a:solidFill>
              </a:rPr>
              <a:t>missionaria del gruppo e della comunità</a:t>
            </a:r>
            <a:r>
              <a:rPr lang="it-IT" sz="2800" i="1" dirty="0" smtClean="0">
                <a:solidFill>
                  <a:schemeClr val="accent3"/>
                </a:solidFill>
              </a:rPr>
              <a:t>”</a:t>
            </a:r>
            <a:endParaRPr lang="it-IT" dirty="0" smtClean="0"/>
          </a:p>
          <a:p>
            <a:pPr marL="45720" indent="0">
              <a:buNone/>
            </a:pPr>
            <a:endParaRPr lang="it-IT" dirty="0" smtClean="0"/>
          </a:p>
          <a:p>
            <a:r>
              <a:rPr lang="it-IT" sz="2800" dirty="0"/>
              <a:t>Utilizzo del </a:t>
            </a:r>
            <a:r>
              <a:rPr lang="it-IT" sz="2800" b="1" dirty="0" smtClean="0"/>
              <a:t>sussidio </a:t>
            </a:r>
            <a:r>
              <a:rPr lang="it-IT" sz="2800" dirty="0"/>
              <a:t>di preghiera </a:t>
            </a:r>
            <a:r>
              <a:rPr lang="it-IT" sz="2800" i="1" dirty="0">
                <a:solidFill>
                  <a:schemeClr val="accent3"/>
                </a:solidFill>
              </a:rPr>
              <a:t>La Parola ogni giorno</a:t>
            </a:r>
            <a:r>
              <a:rPr lang="it-IT" sz="2800" dirty="0"/>
              <a:t>, strumento di riflessione biblica per il </a:t>
            </a:r>
            <a:r>
              <a:rPr lang="it-IT" sz="2800" dirty="0" smtClean="0"/>
              <a:t>MMSOTT19</a:t>
            </a:r>
          </a:p>
          <a:p>
            <a:endParaRPr lang="it-IT" sz="2800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0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7488" y="692696"/>
            <a:ext cx="9509760" cy="5328592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800" b="1" dirty="0" smtClean="0"/>
              <a:t>Proposte </a:t>
            </a:r>
            <a:r>
              <a:rPr lang="it-IT" sz="2800" dirty="0" smtClean="0"/>
              <a:t>per i </a:t>
            </a:r>
            <a:r>
              <a:rPr lang="it-IT" sz="2800" dirty="0"/>
              <a:t>gruppi </a:t>
            </a:r>
            <a:r>
              <a:rPr lang="it-IT" sz="2800" dirty="0" smtClean="0"/>
              <a:t>missionari:</a:t>
            </a:r>
          </a:p>
          <a:p>
            <a:pPr lvl="1"/>
            <a:r>
              <a:rPr lang="it-IT" sz="2600" dirty="0"/>
              <a:t>programmare un itinerario di </a:t>
            </a:r>
            <a:r>
              <a:rPr lang="it-IT" sz="2600" b="1" dirty="0"/>
              <a:t>rinnovamento</a:t>
            </a:r>
            <a:r>
              <a:rPr lang="it-IT" sz="2600" dirty="0"/>
              <a:t> dei gruppi attraverso la formazione a partire anche dai temi proposti nella </a:t>
            </a:r>
            <a:r>
              <a:rPr lang="it-IT" sz="2600" dirty="0" smtClean="0"/>
              <a:t>Scheda </a:t>
            </a:r>
            <a:r>
              <a:rPr lang="it-IT" sz="2600" i="1" dirty="0">
                <a:solidFill>
                  <a:schemeClr val="accent3"/>
                </a:solidFill>
              </a:rPr>
              <a:t>“ </a:t>
            </a:r>
            <a:r>
              <a:rPr lang="it-IT" sz="2600" i="1" dirty="0" smtClean="0">
                <a:solidFill>
                  <a:schemeClr val="accent3"/>
                </a:solidFill>
              </a:rPr>
              <a:t>L’indole missionaria…</a:t>
            </a:r>
            <a:r>
              <a:rPr lang="it-IT" sz="2600" i="1" dirty="0">
                <a:solidFill>
                  <a:schemeClr val="accent3"/>
                </a:solidFill>
              </a:rPr>
              <a:t> ”</a:t>
            </a:r>
            <a:r>
              <a:rPr lang="it-IT" sz="2600" i="1" dirty="0" smtClean="0">
                <a:solidFill>
                  <a:schemeClr val="accent3"/>
                </a:solidFill>
              </a:rPr>
              <a:t> </a:t>
            </a:r>
            <a:r>
              <a:rPr lang="it-IT" sz="2600" dirty="0" smtClean="0"/>
              <a:t>e </a:t>
            </a:r>
            <a:r>
              <a:rPr lang="it-IT" sz="2600" dirty="0"/>
              <a:t>dalle indicazioni emerse dal Sinodo </a:t>
            </a:r>
            <a:r>
              <a:rPr lang="it-IT" sz="2600" dirty="0" smtClean="0"/>
              <a:t>Minore </a:t>
            </a:r>
            <a:r>
              <a:rPr lang="it-IT" sz="2600" i="1" dirty="0">
                <a:solidFill>
                  <a:schemeClr val="accent3"/>
                </a:solidFill>
              </a:rPr>
              <a:t>“Chiesa dalle genti</a:t>
            </a:r>
            <a:r>
              <a:rPr lang="it-IT" sz="2600" i="1" dirty="0" smtClean="0">
                <a:solidFill>
                  <a:schemeClr val="accent3"/>
                </a:solidFill>
              </a:rPr>
              <a:t>”</a:t>
            </a:r>
            <a:endParaRPr lang="it-IT" sz="2600" i="1" dirty="0">
              <a:solidFill>
                <a:schemeClr val="accent3"/>
              </a:solidFill>
            </a:endParaRPr>
          </a:p>
          <a:p>
            <a:pPr lvl="1"/>
            <a:r>
              <a:rPr lang="it-IT" sz="2600" dirty="0"/>
              <a:t>prendere </a:t>
            </a:r>
            <a:r>
              <a:rPr lang="it-IT" sz="2600" b="1" dirty="0"/>
              <a:t>contatto</a:t>
            </a:r>
            <a:r>
              <a:rPr lang="it-IT" sz="2600" dirty="0"/>
              <a:t> con il </a:t>
            </a:r>
            <a:r>
              <a:rPr lang="it-IT" sz="2600" dirty="0" smtClean="0"/>
              <a:t>Parroco </a:t>
            </a:r>
            <a:r>
              <a:rPr lang="it-IT" sz="2600" dirty="0"/>
              <a:t>e/o la </a:t>
            </a:r>
            <a:r>
              <a:rPr lang="it-IT" sz="2600" dirty="0" smtClean="0"/>
              <a:t>Diaconia </a:t>
            </a:r>
            <a:r>
              <a:rPr lang="it-IT" sz="2600" dirty="0"/>
              <a:t>per </a:t>
            </a:r>
            <a:r>
              <a:rPr lang="it-IT" sz="2600" b="1" dirty="0"/>
              <a:t>presa di coscienza e condivisione </a:t>
            </a:r>
            <a:r>
              <a:rPr lang="it-IT" sz="2600" dirty="0"/>
              <a:t>delle iniziative a livello parrocchiale / decanale / zonale del </a:t>
            </a:r>
            <a:r>
              <a:rPr lang="it-IT" sz="2600" dirty="0" smtClean="0"/>
              <a:t>MMSOTT19</a:t>
            </a:r>
          </a:p>
          <a:p>
            <a:pPr lvl="1"/>
            <a:r>
              <a:rPr lang="it-IT" sz="2600" dirty="0" smtClean="0"/>
              <a:t>sottolineare le </a:t>
            </a:r>
            <a:r>
              <a:rPr lang="it-IT" sz="2600" b="1" dirty="0" smtClean="0"/>
              <a:t>dimensioni</a:t>
            </a:r>
            <a:r>
              <a:rPr lang="it-IT" sz="2600" dirty="0" smtClean="0"/>
              <a:t> delle </a:t>
            </a:r>
            <a:r>
              <a:rPr lang="it-IT" sz="2600" dirty="0"/>
              <a:t>quattro settimane </a:t>
            </a:r>
            <a:r>
              <a:rPr lang="it-IT" sz="2000" dirty="0"/>
              <a:t>(cfr. </a:t>
            </a:r>
            <a:r>
              <a:rPr lang="it-IT" sz="2000" dirty="0" smtClean="0"/>
              <a:t>Dossier, p. 4)</a:t>
            </a:r>
            <a:r>
              <a:rPr lang="it-IT" sz="2600" dirty="0" smtClean="0"/>
              <a:t>: </a:t>
            </a:r>
            <a:r>
              <a:rPr lang="it-IT" sz="2600" dirty="0"/>
              <a:t>nelle liturgiche domenicali (preghiera dei fedeli), negli incontri con testimoni, durante la </a:t>
            </a:r>
            <a:r>
              <a:rPr lang="it-IT" sz="2600" dirty="0" smtClean="0"/>
              <a:t>Giornata </a:t>
            </a:r>
            <a:r>
              <a:rPr lang="it-IT" sz="2600" dirty="0"/>
              <a:t>M</a:t>
            </a:r>
            <a:r>
              <a:rPr lang="it-IT" sz="2600" dirty="0" smtClean="0"/>
              <a:t>issionaria </a:t>
            </a:r>
            <a:r>
              <a:rPr lang="it-IT" sz="2600" dirty="0"/>
              <a:t>M</a:t>
            </a:r>
            <a:r>
              <a:rPr lang="it-IT" sz="2600" dirty="0" smtClean="0"/>
              <a:t>ondiale</a:t>
            </a:r>
            <a:endParaRPr lang="it-IT" sz="2600" dirty="0"/>
          </a:p>
          <a:p>
            <a:pPr lvl="1"/>
            <a:r>
              <a:rPr lang="it-IT" sz="2600" dirty="0" smtClean="0"/>
              <a:t>favorire </a:t>
            </a:r>
            <a:r>
              <a:rPr lang="it-IT" sz="2600" dirty="0"/>
              <a:t>un </a:t>
            </a:r>
            <a:r>
              <a:rPr lang="it-IT" sz="2600" b="1" dirty="0"/>
              <a:t>incontro</a:t>
            </a:r>
            <a:r>
              <a:rPr lang="it-IT" sz="2600" dirty="0"/>
              <a:t> del Consiglio Pastorale Parrocchiale che metta a tema </a:t>
            </a:r>
            <a:r>
              <a:rPr lang="it-IT" sz="2600" i="1" dirty="0">
                <a:solidFill>
                  <a:schemeClr val="accent3"/>
                </a:solidFill>
              </a:rPr>
              <a:t>«La </a:t>
            </a:r>
            <a:r>
              <a:rPr lang="it-IT" sz="2600" i="1" dirty="0" smtClean="0">
                <a:solidFill>
                  <a:schemeClr val="accent3"/>
                </a:solidFill>
              </a:rPr>
              <a:t>Chiesa </a:t>
            </a:r>
            <a:r>
              <a:rPr lang="it-IT" sz="2600" i="1" dirty="0">
                <a:solidFill>
                  <a:schemeClr val="accent3"/>
                </a:solidFill>
              </a:rPr>
              <a:t>locale soggetto della </a:t>
            </a:r>
            <a:r>
              <a:rPr lang="it-IT" sz="2600" i="1" dirty="0" smtClean="0">
                <a:solidFill>
                  <a:schemeClr val="accent3"/>
                </a:solidFill>
              </a:rPr>
              <a:t>Missione»</a:t>
            </a:r>
            <a:endParaRPr lang="it-IT" sz="2600" i="1" dirty="0">
              <a:solidFill>
                <a:schemeClr val="accent3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21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3472" y="1196752"/>
            <a:ext cx="9509760" cy="4608512"/>
          </a:xfrm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pPr lvl="1"/>
            <a:r>
              <a:rPr lang="it-IT" sz="2600" dirty="0"/>
              <a:t>cercare di </a:t>
            </a:r>
            <a:r>
              <a:rPr lang="it-IT" sz="2600" b="1" dirty="0"/>
              <a:t>trasmettere</a:t>
            </a:r>
            <a:r>
              <a:rPr lang="it-IT" sz="2600" dirty="0"/>
              <a:t> la sensibilità missionaria alle generazioni più </a:t>
            </a:r>
            <a:r>
              <a:rPr lang="it-IT" sz="2600" dirty="0" smtClean="0"/>
              <a:t>giovani</a:t>
            </a:r>
            <a:endParaRPr lang="it-IT" sz="2600" dirty="0"/>
          </a:p>
          <a:p>
            <a:pPr lvl="1"/>
            <a:r>
              <a:rPr lang="it-IT" sz="2600" dirty="0"/>
              <a:t>possibilità di programmare </a:t>
            </a:r>
            <a:r>
              <a:rPr lang="it-IT" sz="2600" dirty="0" smtClean="0"/>
              <a:t> una </a:t>
            </a:r>
            <a:r>
              <a:rPr lang="it-IT" sz="2600" b="1" dirty="0" smtClean="0"/>
              <a:t>rassegna </a:t>
            </a:r>
            <a:r>
              <a:rPr lang="it-IT" sz="2600" b="1" dirty="0"/>
              <a:t>cinematografica </a:t>
            </a:r>
            <a:r>
              <a:rPr lang="it-IT" sz="2600" dirty="0"/>
              <a:t>in collaborazione con il COE e ITL Cinema</a:t>
            </a:r>
          </a:p>
          <a:p>
            <a:pPr lvl="1"/>
            <a:r>
              <a:rPr lang="it-IT" sz="2600" dirty="0" smtClean="0"/>
              <a:t>creare </a:t>
            </a:r>
            <a:r>
              <a:rPr lang="it-IT" sz="2600" b="1" dirty="0" smtClean="0"/>
              <a:t>correlazioni</a:t>
            </a:r>
            <a:r>
              <a:rPr lang="it-IT" sz="2600" dirty="0" smtClean="0"/>
              <a:t> con altri gruppi pastorali e realtà missionarie presenti sul territorio</a:t>
            </a:r>
          </a:p>
          <a:p>
            <a:pPr lvl="1"/>
            <a:r>
              <a:rPr lang="it-IT" sz="2600" dirty="0" smtClean="0"/>
              <a:t>avvalersi </a:t>
            </a:r>
            <a:r>
              <a:rPr lang="it-IT" sz="2600" dirty="0"/>
              <a:t>della </a:t>
            </a:r>
            <a:r>
              <a:rPr lang="it-IT" sz="2600" b="1" dirty="0"/>
              <a:t>formazione interdecanale </a:t>
            </a:r>
            <a:r>
              <a:rPr lang="it-IT" sz="2600" dirty="0"/>
              <a:t>offerta per il prossimo anno pastorale dal </a:t>
            </a:r>
            <a:r>
              <a:rPr lang="it-IT" sz="2600" b="1" dirty="0"/>
              <a:t>titolo</a:t>
            </a:r>
            <a:r>
              <a:rPr lang="it-IT" sz="2600" dirty="0"/>
              <a:t> </a:t>
            </a:r>
            <a:r>
              <a:rPr lang="it-IT" sz="2600" i="1" dirty="0">
                <a:solidFill>
                  <a:schemeClr val="accent3"/>
                </a:solidFill>
              </a:rPr>
              <a:t>«Battezzati e inviati» </a:t>
            </a:r>
            <a:r>
              <a:rPr lang="it-IT" sz="2600" dirty="0"/>
              <a:t>che toccherà i </a:t>
            </a:r>
            <a:r>
              <a:rPr lang="it-IT" sz="2600" b="1" dirty="0"/>
              <a:t>temi</a:t>
            </a:r>
            <a:r>
              <a:rPr lang="it-IT" sz="2600" dirty="0"/>
              <a:t>:</a:t>
            </a:r>
          </a:p>
          <a:p>
            <a:pPr lvl="2"/>
            <a:r>
              <a:rPr lang="it-IT" sz="2600" i="1" dirty="0" smtClean="0">
                <a:solidFill>
                  <a:schemeClr val="accent3"/>
                </a:solidFill>
              </a:rPr>
              <a:t>l’invio del Figlio </a:t>
            </a:r>
            <a:r>
              <a:rPr lang="it-IT" sz="2600" dirty="0" smtClean="0"/>
              <a:t>(la </a:t>
            </a:r>
            <a:r>
              <a:rPr lang="it-IT" sz="2600" dirty="0" err="1" smtClean="0"/>
              <a:t>Missio</a:t>
            </a:r>
            <a:r>
              <a:rPr lang="it-IT" sz="2600" dirty="0" smtClean="0"/>
              <a:t> Dei)</a:t>
            </a:r>
          </a:p>
          <a:p>
            <a:pPr lvl="2"/>
            <a:r>
              <a:rPr lang="it-IT" sz="2600" i="1" dirty="0" smtClean="0">
                <a:solidFill>
                  <a:schemeClr val="accent3"/>
                </a:solidFill>
              </a:rPr>
              <a:t>inviati </a:t>
            </a:r>
            <a:r>
              <a:rPr lang="it-IT" sz="2600" i="1" dirty="0">
                <a:solidFill>
                  <a:schemeClr val="accent3"/>
                </a:solidFill>
              </a:rPr>
              <a:t>a tessere reti di umanità</a:t>
            </a:r>
          </a:p>
          <a:p>
            <a:pPr lvl="2"/>
            <a:r>
              <a:rPr lang="it-IT" sz="2600" i="1" dirty="0">
                <a:solidFill>
                  <a:schemeClr val="accent3"/>
                </a:solidFill>
              </a:rPr>
              <a:t>inviati a coltivare e custodire la “casa comune</a:t>
            </a:r>
            <a:r>
              <a:rPr lang="it-IT" sz="2600" i="1" dirty="0" smtClean="0">
                <a:solidFill>
                  <a:schemeClr val="accent3"/>
                </a:solidFill>
              </a:rPr>
              <a:t>”</a:t>
            </a:r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46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88" y="2000052"/>
            <a:ext cx="7128792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rgbClr val="92D050"/>
                </a:solidFill>
              </a:rPr>
              <a:t>Amazzonia</a:t>
            </a:r>
            <a:r>
              <a:rPr lang="it-IT" sz="4000" b="1" i="1" dirty="0">
                <a:solidFill>
                  <a:srgbClr val="92D050"/>
                </a:solidFill>
              </a:rPr>
              <a:t>: nuovi cammini per la Chiesa e per una ecologia </a:t>
            </a:r>
            <a:r>
              <a:rPr lang="it-IT" sz="4000" b="1" i="1" dirty="0" smtClean="0">
                <a:solidFill>
                  <a:srgbClr val="92D050"/>
                </a:solidFill>
              </a:rPr>
              <a:t>integrale</a:t>
            </a:r>
            <a:endParaRPr lang="it-IT" sz="4000" b="1" i="1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9100" y="2420888"/>
            <a:ext cx="3574772" cy="2448272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it-IT" sz="2800" b="1" i="1" dirty="0" smtClean="0">
                <a:solidFill>
                  <a:srgbClr val="92D050"/>
                </a:solidFill>
              </a:rPr>
              <a:t>6-17 ottobre</a:t>
            </a:r>
          </a:p>
          <a:p>
            <a:pPr marL="365760" lvl="1" indent="0">
              <a:buNone/>
            </a:pPr>
            <a:r>
              <a:rPr lang="it-IT" sz="2600" dirty="0" smtClean="0"/>
              <a:t>Sinodo </a:t>
            </a:r>
            <a:r>
              <a:rPr lang="it-IT" sz="2600" dirty="0"/>
              <a:t>dei Vescovi </a:t>
            </a:r>
            <a:r>
              <a:rPr lang="it-IT" sz="2600" dirty="0" smtClean="0"/>
              <a:t>per l’Assemblea Speciale per </a:t>
            </a:r>
            <a:r>
              <a:rPr lang="it-IT" sz="2600" dirty="0"/>
              <a:t>la </a:t>
            </a:r>
            <a:r>
              <a:rPr lang="it-IT" sz="2600" dirty="0" smtClean="0"/>
              <a:t>Regione </a:t>
            </a:r>
            <a:r>
              <a:rPr lang="it-IT" sz="2600" dirty="0" err="1" smtClean="0"/>
              <a:t>Panamazzonica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5351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5" y="484996"/>
            <a:ext cx="9509125" cy="281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3573016"/>
            <a:ext cx="9509760" cy="28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5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2552700"/>
            <a:ext cx="2609850" cy="1752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085975"/>
            <a:ext cx="2857500" cy="26860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600075"/>
            <a:ext cx="10058400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620688"/>
            <a:ext cx="9509760" cy="585376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r>
              <a:rPr lang="it-IT" sz="4000" b="1" i="1" dirty="0" smtClean="0"/>
              <a:t>Per Avviare Processi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1628800"/>
            <a:ext cx="9509760" cy="4407368"/>
          </a:xfrm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r>
              <a:rPr lang="it-IT" sz="2800" b="1" dirty="0" smtClean="0"/>
              <a:t>Formazione Presbiteri</a:t>
            </a:r>
          </a:p>
          <a:p>
            <a:pPr lvl="1"/>
            <a:r>
              <a:rPr lang="it-IT" sz="2600" dirty="0" smtClean="0"/>
              <a:t>Pellegrinaggio a Cipro </a:t>
            </a:r>
            <a:r>
              <a:rPr lang="it-IT" sz="2000" dirty="0" smtClean="0"/>
              <a:t>(14-19ottobre)</a:t>
            </a:r>
          </a:p>
          <a:p>
            <a:pPr lvl="1"/>
            <a:r>
              <a:rPr lang="it-IT" sz="2800" dirty="0"/>
              <a:t>Preparazione di una scheda per i quaderni di </a:t>
            </a:r>
            <a:r>
              <a:rPr lang="it-IT" sz="2800" dirty="0">
                <a:solidFill>
                  <a:schemeClr val="accent3"/>
                </a:solidFill>
              </a:rPr>
              <a:t>formazione permanente del </a:t>
            </a:r>
            <a:r>
              <a:rPr lang="it-IT" sz="2800" dirty="0" smtClean="0">
                <a:solidFill>
                  <a:schemeClr val="accent3"/>
                </a:solidFill>
              </a:rPr>
              <a:t>Clero </a:t>
            </a:r>
            <a:r>
              <a:rPr lang="it-IT" sz="2800" dirty="0"/>
              <a:t>a livello </a:t>
            </a:r>
            <a:r>
              <a:rPr lang="it-IT" sz="2800" dirty="0" smtClean="0"/>
              <a:t>decanale </a:t>
            </a:r>
          </a:p>
          <a:p>
            <a:r>
              <a:rPr lang="it-IT" sz="2800" b="1" dirty="0"/>
              <a:t>Meeting Fidei Donum rientrati presbiteri e </a:t>
            </a:r>
            <a:r>
              <a:rPr lang="it-IT" sz="2800" b="1" dirty="0" smtClean="0"/>
              <a:t>laici </a:t>
            </a:r>
            <a:r>
              <a:rPr lang="it-IT" dirty="0" smtClean="0"/>
              <a:t>(2020)</a:t>
            </a:r>
          </a:p>
          <a:p>
            <a:pPr lvl="1"/>
            <a:r>
              <a:rPr lang="it-IT" sz="2600" dirty="0" smtClean="0"/>
              <a:t>Esperienze </a:t>
            </a:r>
            <a:r>
              <a:rPr lang="it-IT" sz="2600" dirty="0"/>
              <a:t>missionarie in </a:t>
            </a:r>
            <a:r>
              <a:rPr lang="it-IT" sz="2600" dirty="0" smtClean="0"/>
              <a:t>Diocesi</a:t>
            </a:r>
            <a:r>
              <a:rPr lang="it-IT" sz="2600" dirty="0"/>
              <a:t>: condivisione delle esperienze di </a:t>
            </a:r>
            <a:r>
              <a:rPr lang="it-IT" sz="2600" i="1" dirty="0">
                <a:solidFill>
                  <a:schemeClr val="accent3"/>
                </a:solidFill>
              </a:rPr>
              <a:t>“rientro in diocesi” </a:t>
            </a:r>
            <a:r>
              <a:rPr lang="it-IT" sz="2600" dirty="0"/>
              <a:t>e proposizione di percorsi virtuosi di rinnovamento missionario </a:t>
            </a:r>
            <a:r>
              <a:rPr lang="it-IT" sz="2000" dirty="0" smtClean="0"/>
              <a:t>(data e luogo da precisare)</a:t>
            </a:r>
          </a:p>
          <a:p>
            <a:r>
              <a:rPr lang="it-IT" sz="2800" b="1" dirty="0"/>
              <a:t>Proposta di un evento zonale in occasione della </a:t>
            </a:r>
            <a:r>
              <a:rPr lang="it-IT" sz="2800" b="1" dirty="0" smtClean="0"/>
              <a:t>Veglia </a:t>
            </a:r>
            <a:r>
              <a:rPr lang="it-IT" sz="2800" b="1" dirty="0"/>
              <a:t>dei </a:t>
            </a:r>
            <a:r>
              <a:rPr lang="it-IT" sz="2800" b="1" dirty="0" smtClean="0"/>
              <a:t>Martiri </a:t>
            </a:r>
            <a:r>
              <a:rPr lang="it-IT" sz="2800" b="1" dirty="0"/>
              <a:t>M</a:t>
            </a:r>
            <a:r>
              <a:rPr lang="it-IT" sz="2800" b="1" dirty="0" smtClean="0"/>
              <a:t>issionari</a:t>
            </a:r>
            <a:r>
              <a:rPr lang="it-IT" sz="2800" dirty="0" smtClean="0"/>
              <a:t> </a:t>
            </a:r>
            <a:r>
              <a:rPr lang="it-IT" dirty="0" smtClean="0"/>
              <a:t>(24 </a:t>
            </a:r>
            <a:r>
              <a:rPr lang="it-IT" dirty="0"/>
              <a:t>marzo </a:t>
            </a:r>
            <a:r>
              <a:rPr lang="it-IT" dirty="0" smtClean="0"/>
              <a:t>2020)</a:t>
            </a:r>
            <a:endParaRPr lang="it-IT" dirty="0"/>
          </a:p>
          <a:p>
            <a:endParaRPr lang="it-IT" dirty="0" smtClean="0"/>
          </a:p>
          <a:p>
            <a:endParaRPr lang="it-IT" sz="1200" dirty="0"/>
          </a:p>
          <a:p>
            <a:pPr lvl="2"/>
            <a:endParaRPr lang="it-IT" sz="1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70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19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980728"/>
            <a:ext cx="9509760" cy="729392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/>
              <a:t>C</a:t>
            </a:r>
            <a:r>
              <a:rPr lang="it-IT" sz="4000" b="1" i="1" dirty="0" smtClean="0"/>
              <a:t>ondivisione </a:t>
            </a:r>
            <a:r>
              <a:rPr lang="it-IT" sz="4000" b="1" i="1" dirty="0"/>
              <a:t>e S</a:t>
            </a:r>
            <a:r>
              <a:rPr lang="it-IT" sz="4000" b="1" i="1" dirty="0" smtClean="0"/>
              <a:t>cambio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2348880"/>
            <a:ext cx="9509760" cy="252028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800" dirty="0" smtClean="0"/>
              <a:t>Fateci avere </a:t>
            </a:r>
            <a:r>
              <a:rPr lang="it-IT" sz="2800" b="1" dirty="0"/>
              <a:t>riflessioni</a:t>
            </a:r>
            <a:r>
              <a:rPr lang="it-IT" sz="2800" dirty="0"/>
              <a:t>, </a:t>
            </a:r>
            <a:r>
              <a:rPr lang="it-IT" sz="2800" b="1" dirty="0"/>
              <a:t>proposte</a:t>
            </a:r>
            <a:r>
              <a:rPr lang="it-IT" sz="2800" dirty="0"/>
              <a:t> e </a:t>
            </a:r>
            <a:r>
              <a:rPr lang="it-IT" sz="2800" b="1" dirty="0"/>
              <a:t>suggerimenti</a:t>
            </a:r>
            <a:r>
              <a:rPr lang="it-IT" sz="2800" dirty="0"/>
              <a:t> per le Parrocchie e le Comunità Pastorali </a:t>
            </a:r>
            <a:r>
              <a:rPr lang="it-IT" sz="2800" dirty="0" smtClean="0"/>
              <a:t>a </a:t>
            </a:r>
            <a:r>
              <a:rPr lang="it-IT" sz="2800" dirty="0"/>
              <a:t>partire dalle due </a:t>
            </a:r>
            <a:r>
              <a:rPr lang="it-IT" sz="2800" b="1" i="1" dirty="0"/>
              <a:t>motivazioni</a:t>
            </a:r>
            <a:r>
              <a:rPr lang="it-IT" sz="2800" dirty="0"/>
              <a:t> (il </a:t>
            </a:r>
            <a:r>
              <a:rPr lang="it-IT" sz="2800" i="1" dirty="0">
                <a:solidFill>
                  <a:schemeClr val="accent3"/>
                </a:solidFill>
              </a:rPr>
              <a:t>rilancio della Missio ad Gentes </a:t>
            </a:r>
            <a:r>
              <a:rPr lang="it-IT" sz="2800" dirty="0"/>
              <a:t>come paradigma dell’azione ecclesiale e la </a:t>
            </a:r>
            <a:r>
              <a:rPr lang="it-IT" sz="2800" i="1" dirty="0">
                <a:solidFill>
                  <a:schemeClr val="accent3"/>
                </a:solidFill>
              </a:rPr>
              <a:t>trasformazione missionaria </a:t>
            </a:r>
            <a:r>
              <a:rPr lang="it-IT" sz="2800" dirty="0"/>
              <a:t>della pastorale ordinaria) che hanno spinto Papa Francesco ad indire </a:t>
            </a:r>
            <a:r>
              <a:rPr lang="it-IT" sz="2800" dirty="0" smtClean="0"/>
              <a:t>il MMSOTT19.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518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8" y="1268760"/>
            <a:ext cx="7347983" cy="412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43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692696"/>
            <a:ext cx="9509760" cy="720080"/>
          </a:xfrm>
          <a:ln>
            <a:solidFill>
              <a:schemeClr val="accent3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it-IT" sz="4000" b="1" i="1" dirty="0" smtClean="0"/>
              <a:t>Un Invito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2060848"/>
            <a:ext cx="9509760" cy="3528392"/>
          </a:xfrm>
          <a:ln>
            <a:solidFill>
              <a:schemeClr val="accent3"/>
            </a:solidFill>
          </a:ln>
        </p:spPr>
        <p:txBody>
          <a:bodyPr rtlCol="0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Papa 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Francesco ha indetto per il prossimo ottobre un </a:t>
            </a:r>
            <a:r>
              <a:rPr lang="it-IT" altLang="it-IT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Mese Missionario Straordinario 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(MMSOTT19) che avrà come </a:t>
            </a:r>
            <a:r>
              <a:rPr lang="it-IT" altLang="it-IT" sz="2800" b="1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tema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 </a:t>
            </a:r>
            <a:r>
              <a:rPr lang="it-IT" altLang="it-IT" sz="2800" dirty="0">
                <a:solidFill>
                  <a:schemeClr val="accent3"/>
                </a:solidFill>
                <a:ea typeface="Times New Roman" panose="02020603050405020304" pitchFamily="18" charset="0"/>
                <a:cs typeface="Didot"/>
              </a:rPr>
              <a:t>«</a:t>
            </a:r>
            <a:r>
              <a:rPr lang="it-IT" altLang="it-IT" sz="2800" i="1" dirty="0">
                <a:solidFill>
                  <a:schemeClr val="accent3"/>
                </a:solidFill>
                <a:ea typeface="Times New Roman" panose="02020603050405020304" pitchFamily="18" charset="0"/>
                <a:cs typeface="Didot"/>
              </a:rPr>
              <a:t>Battezzati e Inviati – la Chiesa di Cristo in </a:t>
            </a:r>
            <a:r>
              <a:rPr lang="it-IT" altLang="it-IT" sz="2800" i="1" dirty="0" smtClean="0">
                <a:solidFill>
                  <a:schemeClr val="accent3"/>
                </a:solidFill>
                <a:ea typeface="Times New Roman" panose="02020603050405020304" pitchFamily="18" charset="0"/>
                <a:cs typeface="Didot"/>
              </a:rPr>
              <a:t>Missione </a:t>
            </a:r>
            <a:r>
              <a:rPr lang="it-IT" altLang="it-IT" sz="2800" i="1" dirty="0">
                <a:solidFill>
                  <a:schemeClr val="accent3"/>
                </a:solidFill>
                <a:ea typeface="Times New Roman" panose="02020603050405020304" pitchFamily="18" charset="0"/>
                <a:cs typeface="Didot"/>
              </a:rPr>
              <a:t>nel Mondo</a:t>
            </a:r>
            <a:r>
              <a:rPr lang="it-IT" altLang="it-IT" sz="2800" dirty="0" smtClean="0">
                <a:solidFill>
                  <a:schemeClr val="accent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2800" dirty="0" smtClean="0">
              <a:solidFill>
                <a:schemeClr val="accent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Attraverso 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a lettera al Card. Filoni, in occasione del centenario della </a:t>
            </a:r>
            <a:r>
              <a:rPr lang="it-IT" altLang="it-IT" sz="2800" i="1" dirty="0">
                <a:solidFill>
                  <a:schemeClr val="accent3"/>
                </a:solidFill>
                <a:ea typeface="Times New Roman" panose="02020603050405020304" pitchFamily="18" charset="0"/>
                <a:cs typeface="Didot"/>
              </a:rPr>
              <a:t>Maximum </a:t>
            </a:r>
            <a:r>
              <a:rPr lang="it-IT" altLang="it-IT" sz="2800" i="1" dirty="0" smtClean="0">
                <a:solidFill>
                  <a:schemeClr val="accent3"/>
                </a:solidFill>
                <a:ea typeface="Times New Roman" panose="02020603050405020304" pitchFamily="18" charset="0"/>
                <a:cs typeface="Didot"/>
              </a:rPr>
              <a:t>illud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, il Papa intende rilanciare la </a:t>
            </a:r>
            <a:r>
              <a:rPr lang="it-IT" altLang="it-IT" sz="2800" b="1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Missio ad Gentes 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come </a:t>
            </a:r>
            <a:r>
              <a:rPr lang="it-IT" altLang="it-IT" sz="2800" i="1" dirty="0">
                <a:solidFill>
                  <a:schemeClr val="accent3"/>
                </a:solidFill>
                <a:ea typeface="Times New Roman" panose="02020603050405020304" pitchFamily="18" charset="0"/>
                <a:cs typeface="Didot"/>
              </a:rPr>
              <a:t>paradigma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 dell’azione pastorale della Chiesa e la </a:t>
            </a:r>
            <a:r>
              <a:rPr lang="it-IT" altLang="it-IT" sz="2800" b="1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trasformazione missionaria </a:t>
            </a:r>
            <a:r>
              <a:rPr lang="it-IT" altLang="it-IT" sz="2800" dirty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della pastorale </a:t>
            </a:r>
            <a:r>
              <a:rPr lang="it-IT" altLang="it-IT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Didot"/>
              </a:rPr>
              <a:t>ordinaria.</a:t>
            </a:r>
            <a:endParaRPr lang="it-IT" altLang="it-IT" sz="2800" dirty="0">
              <a:solidFill>
                <a:schemeClr val="tx1"/>
              </a:solidFill>
            </a:endParaRPr>
          </a:p>
          <a:p>
            <a:pPr rtl="0"/>
            <a:endParaRPr lang="it-IT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Ambito del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Descrivere il lavoro da svolgere</a:t>
            </a:r>
          </a:p>
          <a:p>
            <a:pPr rtl="0"/>
            <a:r>
              <a:rPr lang="it-IT" dirty="0" smtClean="0"/>
              <a:t>Qual è lo scopo o l'esigenza aziendale per questo progetto?</a:t>
            </a:r>
          </a:p>
          <a:p>
            <a:pPr rtl="0"/>
            <a:r>
              <a:rPr lang="it-IT" dirty="0" smtClean="0"/>
              <a:t>Esiste una relazione con altri progetti?</a:t>
            </a:r>
          </a:p>
          <a:p>
            <a:pPr rtl="0"/>
            <a:r>
              <a:rPr lang="it-IT" dirty="0" smtClean="0"/>
              <a:t>Quali sono le parti interessate?</a:t>
            </a:r>
          </a:p>
          <a:p>
            <a:pPr rtl="0"/>
            <a:r>
              <a:rPr lang="it-IT" dirty="0" smtClean="0"/>
              <a:t>Quali parti del lavoro non rientrano nell'ambito di questo progetto?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47712"/>
            <a:ext cx="9525000" cy="5362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08920"/>
            <a:ext cx="10058400" cy="396835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332656"/>
            <a:ext cx="9509760" cy="6344617"/>
          </a:xfrm>
        </p:spPr>
        <p:txBody>
          <a:bodyPr rtlCol="0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La Chiesa è, per sua </a:t>
            </a:r>
            <a:r>
              <a:rPr lang="it-IT" altLang="it-IT" sz="2800" b="1" dirty="0" smtClean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natura</a:t>
            </a:r>
            <a:r>
              <a:rPr lang="it-IT" altLang="it-IT" sz="2800" dirty="0" smtClean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 (essenza), evangelizzatrice: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i="1" dirty="0" smtClean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	</a:t>
            </a:r>
            <a:r>
              <a:rPr lang="it-IT" altLang="it-IT" sz="2800" i="1" dirty="0" smtClean="0">
                <a:solidFill>
                  <a:schemeClr val="accent3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«La Chiesa pellegrinante è missionaria per sua natura, 	in quanto essa trae origine dalla missione del Figlio e 	dalla missione dello Spirito Santo, secondo il progetto 	di Dio»</a:t>
            </a:r>
            <a:r>
              <a:rPr lang="it-IT" altLang="it-IT" sz="2800" i="1" dirty="0">
                <a:solidFill>
                  <a:schemeClr val="accent3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 </a:t>
            </a:r>
            <a:r>
              <a:rPr lang="it-IT" altLang="it-IT" dirty="0" smtClean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(AG 2</a:t>
            </a:r>
            <a:r>
              <a:rPr lang="it-IT" altLang="it-IT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)</a:t>
            </a: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0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Didot"/>
              </a:rPr>
              <a:t>  </a:t>
            </a: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dirty="0" smtClean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Siamo </a:t>
            </a:r>
            <a:r>
              <a:rPr lang="it-IT" altLang="it-IT" sz="2800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tutti invitati, soprattutto durante il prossimo ottobre, a riflettere su come ritrovare un </a:t>
            </a:r>
            <a:endParaRPr lang="it-IT" altLang="it-IT" sz="2800" dirty="0" smtClean="0">
              <a:solidFill>
                <a:srgbClr val="FFFF00"/>
              </a:solidFill>
              <a:latin typeface="Corbel" panose="020B0503020204020204" pitchFamily="34" charset="0"/>
              <a:ea typeface="Times New Roman" panose="02020603050405020304" pitchFamily="18" charset="0"/>
              <a:cs typeface="Didot"/>
            </a:endParaRP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b="1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nuovo slancio </a:t>
            </a:r>
            <a:r>
              <a:rPr lang="it-IT" altLang="it-IT" sz="2800" b="1" dirty="0" smtClean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nell’annuncio </a:t>
            </a:r>
            <a:r>
              <a:rPr lang="it-IT" altLang="it-IT" sz="2800" b="1" dirty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del </a:t>
            </a:r>
            <a:r>
              <a:rPr lang="it-IT" altLang="it-IT" sz="2800" b="1" dirty="0" smtClean="0">
                <a:solidFill>
                  <a:srgbClr val="FFFF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Didot"/>
              </a:rPr>
              <a:t>Vangelo</a:t>
            </a:r>
            <a:endParaRPr lang="it-IT" altLang="it-IT" sz="28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45216" cy="648072"/>
          </a:xfrm>
          <a:ln>
            <a:solidFill>
              <a:schemeClr val="accent3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it-IT" sz="4000" b="1" i="1" dirty="0" smtClean="0"/>
              <a:t>Indicazioni ai </a:t>
            </a:r>
            <a:r>
              <a:rPr lang="it-IT" sz="4000" b="1" i="1" dirty="0"/>
              <a:t>G</a:t>
            </a:r>
            <a:r>
              <a:rPr lang="it-IT" sz="4000" b="1" i="1" dirty="0" smtClean="0"/>
              <a:t>ruppi Missionari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1628800"/>
            <a:ext cx="10945216" cy="4464496"/>
          </a:xfrm>
          <a:ln>
            <a:solidFill>
              <a:schemeClr val="accent3"/>
            </a:solidFill>
          </a:ln>
        </p:spPr>
        <p:txBody>
          <a:bodyPr rtlCol="0">
            <a:normAutofit fontScale="92500" lnSpcReduction="20000"/>
          </a:bodyPr>
          <a:lstStyle/>
          <a:p>
            <a:r>
              <a:rPr lang="it-IT" sz="3000" dirty="0"/>
              <a:t>Per </a:t>
            </a:r>
            <a:r>
              <a:rPr lang="it-IT" sz="3000" dirty="0" smtClean="0"/>
              <a:t>avviare la programmazione </a:t>
            </a:r>
            <a:r>
              <a:rPr lang="it-IT" sz="3000" dirty="0"/>
              <a:t>del </a:t>
            </a:r>
            <a:r>
              <a:rPr lang="it-IT" sz="3000" dirty="0" smtClean="0"/>
              <a:t>MMSOTT19, con </a:t>
            </a:r>
            <a:r>
              <a:rPr lang="it-IT" sz="3000" dirty="0"/>
              <a:t>le proprie </a:t>
            </a:r>
            <a:r>
              <a:rPr lang="it-IT" sz="3000" dirty="0" smtClean="0"/>
              <a:t>comunità, </a:t>
            </a:r>
            <a:r>
              <a:rPr lang="it-IT" sz="3000" dirty="0"/>
              <a:t>abbiamo </a:t>
            </a:r>
            <a:r>
              <a:rPr lang="it-IT" sz="3000" dirty="0" smtClean="0"/>
              <a:t>predisposto:</a:t>
            </a:r>
            <a:endParaRPr lang="it-IT" sz="3000" dirty="0"/>
          </a:p>
          <a:p>
            <a:pPr marL="45720" indent="0">
              <a:buNone/>
            </a:pPr>
            <a:r>
              <a:rPr lang="it-IT" dirty="0"/>
              <a:t> </a:t>
            </a:r>
            <a:endParaRPr lang="it-IT" sz="1100" dirty="0" smtClean="0"/>
          </a:p>
          <a:p>
            <a:pPr lvl="1"/>
            <a:r>
              <a:rPr lang="it-IT" sz="2800" b="1" dirty="0" smtClean="0"/>
              <a:t>Lettera al Card. Ferdinando Filoni </a:t>
            </a:r>
            <a:r>
              <a:rPr lang="it-IT" sz="2800" dirty="0" smtClean="0"/>
              <a:t>in occasione della promulgazione della Lettera apostolica </a:t>
            </a:r>
            <a:r>
              <a:rPr lang="it-IT" sz="2800" i="1" dirty="0" smtClean="0">
                <a:solidFill>
                  <a:schemeClr val="accent3"/>
                </a:solidFill>
              </a:rPr>
              <a:t>Maximum </a:t>
            </a:r>
            <a:r>
              <a:rPr lang="it-IT" sz="2800" i="1" dirty="0" err="1" smtClean="0">
                <a:solidFill>
                  <a:schemeClr val="accent3"/>
                </a:solidFill>
              </a:rPr>
              <a:t>illud</a:t>
            </a:r>
            <a:endParaRPr lang="it-IT" sz="2200" dirty="0" smtClean="0"/>
          </a:p>
          <a:p>
            <a:pPr lvl="1"/>
            <a:r>
              <a:rPr lang="it-IT" sz="2800" b="1" dirty="0" smtClean="0"/>
              <a:t>Volantino</a:t>
            </a:r>
            <a:r>
              <a:rPr lang="it-IT" sz="2800" dirty="0" smtClean="0"/>
              <a:t> </a:t>
            </a:r>
            <a:r>
              <a:rPr lang="it-IT" sz="2800" i="1" dirty="0"/>
              <a:t>Battezzati e Inviati</a:t>
            </a:r>
            <a:r>
              <a:rPr lang="it-IT" sz="2800" dirty="0"/>
              <a:t> della Congregazione per l’Evangelizzazione dei </a:t>
            </a:r>
            <a:r>
              <a:rPr lang="it-IT" sz="2800" dirty="0" smtClean="0"/>
              <a:t>Popoli</a:t>
            </a:r>
            <a:endParaRPr lang="it-IT" sz="2000" dirty="0"/>
          </a:p>
          <a:p>
            <a:pPr lvl="1"/>
            <a:r>
              <a:rPr lang="it-IT" sz="2800" b="1" dirty="0"/>
              <a:t>Iniziative</a:t>
            </a:r>
            <a:r>
              <a:rPr lang="it-IT" sz="2800" dirty="0"/>
              <a:t> e </a:t>
            </a:r>
            <a:r>
              <a:rPr lang="it-IT" sz="2800" b="1" dirty="0"/>
              <a:t>proposte</a:t>
            </a:r>
            <a:r>
              <a:rPr lang="it-IT" sz="2800" dirty="0"/>
              <a:t> a livello nazionale, diocesano e </a:t>
            </a:r>
            <a:r>
              <a:rPr lang="it-IT" sz="2800" dirty="0" smtClean="0"/>
              <a:t>parrocchiale, ad oggi</a:t>
            </a:r>
            <a:r>
              <a:rPr lang="it-IT" sz="2800" dirty="0"/>
              <a:t> </a:t>
            </a:r>
            <a:endParaRPr lang="it-IT" sz="2000" dirty="0"/>
          </a:p>
          <a:p>
            <a:pPr lvl="1"/>
            <a:r>
              <a:rPr lang="it-IT" sz="2800" b="1" dirty="0"/>
              <a:t>Scheda</a:t>
            </a:r>
            <a:r>
              <a:rPr lang="it-IT" sz="2800" dirty="0"/>
              <a:t> </a:t>
            </a:r>
            <a:r>
              <a:rPr lang="it-IT" sz="2800" dirty="0" smtClean="0"/>
              <a:t>«</a:t>
            </a:r>
            <a:r>
              <a:rPr lang="it-IT" sz="2800" i="1" dirty="0" smtClean="0">
                <a:solidFill>
                  <a:schemeClr val="accent3"/>
                </a:solidFill>
              </a:rPr>
              <a:t>L’indole "missionaria" del gruppo e della comunità»</a:t>
            </a:r>
            <a:r>
              <a:rPr lang="it-IT" sz="2800" dirty="0" smtClean="0"/>
              <a:t> per </a:t>
            </a:r>
            <a:r>
              <a:rPr lang="it-IT" sz="2800" dirty="0"/>
              <a:t>la riflessione dei gruppi missionari </a:t>
            </a:r>
            <a:r>
              <a:rPr lang="it-IT" sz="2800" dirty="0" smtClean="0"/>
              <a:t>parrocchiali, </a:t>
            </a:r>
            <a:r>
              <a:rPr lang="it-IT" sz="2800" dirty="0"/>
              <a:t>distribuita in occasione dell’Assemblea </a:t>
            </a:r>
            <a:r>
              <a:rPr lang="it-IT" sz="2800" dirty="0" smtClean="0"/>
              <a:t>Missionaria Diocesana </a:t>
            </a:r>
            <a:r>
              <a:rPr lang="it-IT" sz="2800" dirty="0"/>
              <a:t>di </a:t>
            </a:r>
            <a:r>
              <a:rPr lang="it-IT" sz="2800" dirty="0" smtClean="0"/>
              <a:t>gennaio</a:t>
            </a:r>
            <a:endParaRPr lang="it-IT" sz="2200" dirty="0"/>
          </a:p>
          <a:p>
            <a:pPr lvl="1"/>
            <a:r>
              <a:rPr lang="it-IT" sz="2800" b="1" dirty="0"/>
              <a:t>Testi </a:t>
            </a:r>
            <a:r>
              <a:rPr lang="it-IT" sz="2800" b="1" dirty="0" smtClean="0"/>
              <a:t>missionari </a:t>
            </a:r>
            <a:r>
              <a:rPr lang="it-IT" sz="2800" dirty="0" smtClean="0"/>
              <a:t>di </a:t>
            </a:r>
            <a:r>
              <a:rPr lang="it-IT" sz="2800" dirty="0" smtClean="0"/>
              <a:t>riferimento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120" y="482600"/>
            <a:ext cx="9509760" cy="642144"/>
          </a:xfrm>
          <a:ln>
            <a:solidFill>
              <a:schemeClr val="accent3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it-IT" sz="4000" b="1" i="1" dirty="0" smtClean="0"/>
              <a:t>Siti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1120" y="1628801"/>
            <a:ext cx="9509760" cy="3816424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2800" u="sng" dirty="0" smtClean="0">
                <a:solidFill>
                  <a:schemeClr val="tx1"/>
                </a:solidFill>
                <a:hlinkClick r:id="rId3"/>
              </a:rPr>
              <a:t>www.october2019.va</a:t>
            </a:r>
            <a:endParaRPr lang="it-IT" sz="2800" u="sng" dirty="0" smtClean="0">
              <a:solidFill>
                <a:schemeClr val="tx1"/>
              </a:solidFill>
            </a:endParaRPr>
          </a:p>
          <a:p>
            <a:r>
              <a:rPr lang="it-IT" sz="2800" u="sng" dirty="0" smtClean="0">
                <a:solidFill>
                  <a:schemeClr val="tx1"/>
                </a:solidFill>
                <a:hlinkClick r:id="rId4"/>
              </a:rPr>
              <a:t>www.chiesadimilano.it/missionario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endParaRPr lang="it-IT" sz="2800" dirty="0">
              <a:solidFill>
                <a:schemeClr val="tx1"/>
              </a:solidFill>
            </a:endParaRPr>
          </a:p>
          <a:p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72" y="1309521"/>
            <a:ext cx="4762500" cy="348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924944"/>
            <a:ext cx="5715000" cy="342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3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484784"/>
            <a:ext cx="5715000" cy="3524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46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68" y="467360"/>
            <a:ext cx="11377264" cy="1233424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it-IT" sz="4000" b="1" i="1" dirty="0" smtClean="0"/>
              <a:t>Ottobre 2019: </a:t>
            </a:r>
            <a:br>
              <a:rPr lang="it-IT" sz="4000" b="1" i="1" dirty="0" smtClean="0"/>
            </a:br>
            <a:r>
              <a:rPr lang="it-IT" sz="4000" b="1" i="1" dirty="0" smtClean="0"/>
              <a:t>un Mese </a:t>
            </a:r>
            <a:r>
              <a:rPr lang="it-IT" sz="4000" b="1" i="1" dirty="0"/>
              <a:t>S</a:t>
            </a:r>
            <a:r>
              <a:rPr lang="it-IT" sz="4000" b="1" i="1" dirty="0" smtClean="0"/>
              <a:t>traordinario per la Missione</a:t>
            </a:r>
            <a:endParaRPr lang="it-IT" sz="40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368" y="2132856"/>
            <a:ext cx="11377264" cy="4176464"/>
          </a:xfrm>
          <a:ln>
            <a:solidFill>
              <a:schemeClr val="accent3"/>
            </a:solidFill>
          </a:ln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it-IT" sz="3300" dirty="0" smtClean="0"/>
              <a:t>22 </a:t>
            </a:r>
            <a:r>
              <a:rPr lang="it-IT" sz="3300" dirty="0"/>
              <a:t>ottobre </a:t>
            </a:r>
            <a:r>
              <a:rPr lang="it-IT" sz="3300" dirty="0" smtClean="0"/>
              <a:t>2017: GMM, </a:t>
            </a:r>
            <a:r>
              <a:rPr lang="it-IT" sz="3300" dirty="0"/>
              <a:t>Papa Francesco durante l’</a:t>
            </a:r>
            <a:r>
              <a:rPr lang="it-IT" sz="3300" i="1" dirty="0"/>
              <a:t>Angelus </a:t>
            </a:r>
            <a:r>
              <a:rPr lang="it-IT" sz="3300" dirty="0"/>
              <a:t>annuncia </a:t>
            </a:r>
            <a:r>
              <a:rPr lang="it-IT" sz="3300" dirty="0" smtClean="0"/>
              <a:t>a </a:t>
            </a:r>
            <a:r>
              <a:rPr lang="it-IT" sz="3300" dirty="0"/>
              <a:t>tutta la Chiesa, la sua intenzione di indire il Mese Missionario Straordinario Ottobre </a:t>
            </a:r>
            <a:r>
              <a:rPr lang="it-IT" sz="3300" dirty="0" smtClean="0"/>
              <a:t>2019 per </a:t>
            </a:r>
            <a:r>
              <a:rPr lang="it-IT" sz="3300" dirty="0"/>
              <a:t>celebrare i 100 anni della Lettera Apostolica </a:t>
            </a:r>
            <a:r>
              <a:rPr lang="it-IT" sz="3300" i="1" dirty="0">
                <a:solidFill>
                  <a:schemeClr val="accent3"/>
                </a:solidFill>
              </a:rPr>
              <a:t>Maximum i</a:t>
            </a:r>
            <a:r>
              <a:rPr lang="it-IT" sz="3300" i="1" dirty="0" smtClean="0">
                <a:solidFill>
                  <a:schemeClr val="accent3"/>
                </a:solidFill>
              </a:rPr>
              <a:t>llud</a:t>
            </a:r>
            <a:r>
              <a:rPr lang="it-IT" sz="3300" i="1" dirty="0" smtClean="0"/>
              <a:t> </a:t>
            </a:r>
            <a:r>
              <a:rPr lang="it-IT" sz="3300" dirty="0"/>
              <a:t>del suo predecessore Papa Benedetto </a:t>
            </a:r>
            <a:r>
              <a:rPr lang="it-IT" sz="3300" dirty="0" smtClean="0"/>
              <a:t>XV</a:t>
            </a:r>
          </a:p>
          <a:p>
            <a:pPr marL="45720" indent="0">
              <a:buNone/>
            </a:pPr>
            <a:r>
              <a:rPr lang="it-IT" sz="3300" dirty="0"/>
              <a:t>Lo stesso </a:t>
            </a:r>
            <a:r>
              <a:rPr lang="it-IT" sz="3300" dirty="0" smtClean="0"/>
              <a:t>giorno, </a:t>
            </a:r>
            <a:r>
              <a:rPr lang="it-IT" sz="3300" dirty="0"/>
              <a:t>il Santo </a:t>
            </a:r>
            <a:r>
              <a:rPr lang="it-IT" sz="3300" dirty="0" smtClean="0"/>
              <a:t>Padre invia </a:t>
            </a:r>
            <a:r>
              <a:rPr lang="it-IT" sz="3300" dirty="0"/>
              <a:t>una lettera al </a:t>
            </a:r>
            <a:r>
              <a:rPr lang="it-IT" sz="3300" dirty="0" smtClean="0"/>
              <a:t>Card. Filoni, Prefetto della Congregazione per l’Evangelizzazione dei Popoli </a:t>
            </a:r>
            <a:r>
              <a:rPr lang="it-IT" sz="2400" dirty="0" smtClean="0"/>
              <a:t>(CEP) </a:t>
            </a:r>
            <a:r>
              <a:rPr lang="it-IT" sz="3300" dirty="0" smtClean="0"/>
              <a:t>e Presidente delle Pontificie Opere Missionarie </a:t>
            </a:r>
            <a:r>
              <a:rPr lang="it-IT" sz="2400" dirty="0" smtClean="0"/>
              <a:t>(POM)</a:t>
            </a:r>
            <a:r>
              <a:rPr lang="it-IT" sz="3300" dirty="0" smtClean="0"/>
              <a:t>, affidandogli </a:t>
            </a:r>
            <a:r>
              <a:rPr lang="it-IT" sz="3300" i="1" dirty="0" smtClean="0">
                <a:solidFill>
                  <a:schemeClr val="accent3"/>
                </a:solidFill>
              </a:rPr>
              <a:t>«il compito di avviare la preparazione di questo avvenimento, in particolare attraverso un’ampia sensibilizzazione delle Chiese particolari, degli Istituti di Vita </a:t>
            </a:r>
            <a:r>
              <a:rPr lang="it-IT" sz="3300" i="1" dirty="0">
                <a:solidFill>
                  <a:schemeClr val="accent3"/>
                </a:solidFill>
              </a:rPr>
              <a:t>C</a:t>
            </a:r>
            <a:r>
              <a:rPr lang="it-IT" sz="3300" i="1" dirty="0" smtClean="0">
                <a:solidFill>
                  <a:schemeClr val="accent3"/>
                </a:solidFill>
              </a:rPr>
              <a:t>onsacrata e delle Società di Vita </a:t>
            </a:r>
            <a:r>
              <a:rPr lang="it-IT" sz="3300" i="1" dirty="0">
                <a:solidFill>
                  <a:schemeClr val="accent3"/>
                </a:solidFill>
              </a:rPr>
              <a:t>a</a:t>
            </a:r>
            <a:r>
              <a:rPr lang="it-IT" sz="3300" i="1" dirty="0" smtClean="0">
                <a:solidFill>
                  <a:schemeClr val="accent3"/>
                </a:solidFill>
              </a:rPr>
              <a:t>postolica, così come delle associazioni, dei Movimenti, delle comunità e delle altre realtà ecclesiali».</a:t>
            </a:r>
            <a:endParaRPr lang="it-IT" sz="33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ema blu con fascia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81_TF03417271.potx" id="{A44A0CB1-A29C-43CA-8D0A-54911E1AF330}" vid="{920E7ACC-D4B7-4246-95A1-737116A43B31}"/>
    </a:ext>
  </a:extLst>
</a:theme>
</file>

<file path=ppt/theme/theme2.xml><?xml version="1.0" encoding="utf-8"?>
<a:theme xmlns:a="http://schemas.openxmlformats.org/drawingml/2006/main" name="Tema di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piano di progetto aziendale (widescreen)</Template>
  <TotalTime>661</TotalTime>
  <Words>1055</Words>
  <Application>Microsoft Office PowerPoint</Application>
  <PresentationFormat>Widescreen</PresentationFormat>
  <Paragraphs>110</Paragraphs>
  <Slides>23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Corbel</vt:lpstr>
      <vt:lpstr>Didot</vt:lpstr>
      <vt:lpstr>Euphemia</vt:lpstr>
      <vt:lpstr>Georgia</vt:lpstr>
      <vt:lpstr>Times New Roman</vt:lpstr>
      <vt:lpstr>Wingdings</vt:lpstr>
      <vt:lpstr>Schema blu con fascia 16x9</vt:lpstr>
      <vt:lpstr>Arcidiocesi di Milano Ufficio per la Pastorale Missionaria</vt:lpstr>
      <vt:lpstr>Presentazione standard di PowerPoint</vt:lpstr>
      <vt:lpstr>Un Invito</vt:lpstr>
      <vt:lpstr>Ambito del progetto</vt:lpstr>
      <vt:lpstr>Presentazione standard di PowerPoint</vt:lpstr>
      <vt:lpstr>Indicazioni ai Gruppi Missionari</vt:lpstr>
      <vt:lpstr>Siti</vt:lpstr>
      <vt:lpstr>Presentazione standard di PowerPoint</vt:lpstr>
      <vt:lpstr>Ottobre 2019:  un Mese Straordinario per la Missione</vt:lpstr>
      <vt:lpstr>Presentazione standard di PowerPoint</vt:lpstr>
      <vt:lpstr>Le Quattro Dimensioni da Coltivare </vt:lpstr>
      <vt:lpstr>Presentazione standard di PowerPoint</vt:lpstr>
      <vt:lpstr>Il Quadro Generale delle Iniziative</vt:lpstr>
      <vt:lpstr>Presentazione standard di PowerPoint</vt:lpstr>
      <vt:lpstr>La Dimensione Parrocchiale del MMSOTT19</vt:lpstr>
      <vt:lpstr>Presentazione standard di PowerPoint</vt:lpstr>
      <vt:lpstr>Presentazione standard di PowerPoint</vt:lpstr>
      <vt:lpstr>Amazzonia: nuovi cammini per la Chiesa e per una ecologia integrale</vt:lpstr>
      <vt:lpstr>Presentazione standard di PowerPoint</vt:lpstr>
      <vt:lpstr>Per Avviare Processi</vt:lpstr>
      <vt:lpstr>Presentazione standard di PowerPoint</vt:lpstr>
      <vt:lpstr>Condivisione e Scambio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di progetto aziendale</dc:title>
  <dc:creator>Gatto don Sante</dc:creator>
  <cp:lastModifiedBy>Marzorati Morena</cp:lastModifiedBy>
  <cp:revision>43</cp:revision>
  <dcterms:created xsi:type="dcterms:W3CDTF">2019-05-20T09:03:56Z</dcterms:created>
  <dcterms:modified xsi:type="dcterms:W3CDTF">2019-05-28T07:45:49Z</dcterms:modified>
</cp:coreProperties>
</file>