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95" r:id="rId2"/>
    <p:sldId id="292" r:id="rId3"/>
    <p:sldId id="290" r:id="rId4"/>
    <p:sldId id="296" r:id="rId5"/>
    <p:sldId id="297" r:id="rId6"/>
    <p:sldId id="339" r:id="rId7"/>
    <p:sldId id="291" r:id="rId8"/>
    <p:sldId id="298" r:id="rId9"/>
    <p:sldId id="279" r:id="rId10"/>
    <p:sldId id="280" r:id="rId11"/>
    <p:sldId id="281" r:id="rId12"/>
    <p:sldId id="282" r:id="rId13"/>
    <p:sldId id="299" r:id="rId14"/>
    <p:sldId id="284" r:id="rId15"/>
    <p:sldId id="287" r:id="rId16"/>
    <p:sldId id="285" r:id="rId17"/>
    <p:sldId id="286" r:id="rId18"/>
    <p:sldId id="293" r:id="rId19"/>
    <p:sldId id="314" r:id="rId20"/>
    <p:sldId id="294" r:id="rId21"/>
    <p:sldId id="300" r:id="rId22"/>
    <p:sldId id="311" r:id="rId23"/>
    <p:sldId id="289" r:id="rId24"/>
    <p:sldId id="301" r:id="rId25"/>
    <p:sldId id="340" r:id="rId26"/>
    <p:sldId id="325" r:id="rId27"/>
    <p:sldId id="317" r:id="rId28"/>
    <p:sldId id="305" r:id="rId29"/>
    <p:sldId id="302" r:id="rId30"/>
    <p:sldId id="322" r:id="rId31"/>
    <p:sldId id="310" r:id="rId32"/>
    <p:sldId id="331" r:id="rId33"/>
    <p:sldId id="309" r:id="rId34"/>
    <p:sldId id="326" r:id="rId35"/>
    <p:sldId id="303" r:id="rId36"/>
    <p:sldId id="329" r:id="rId37"/>
    <p:sldId id="330" r:id="rId38"/>
    <p:sldId id="308" r:id="rId39"/>
    <p:sldId id="323" r:id="rId40"/>
    <p:sldId id="307" r:id="rId41"/>
    <p:sldId id="327" r:id="rId42"/>
    <p:sldId id="328" r:id="rId43"/>
    <p:sldId id="332" r:id="rId44"/>
    <p:sldId id="338" r:id="rId45"/>
    <p:sldId id="315" r:id="rId46"/>
    <p:sldId id="321" r:id="rId47"/>
    <p:sldId id="341" r:id="rId48"/>
    <p:sldId id="333" r:id="rId49"/>
    <p:sldId id="342" r:id="rId50"/>
    <p:sldId id="334" r:id="rId51"/>
    <p:sldId id="335" r:id="rId52"/>
    <p:sldId id="336" r:id="rId53"/>
    <p:sldId id="337" r:id="rId54"/>
    <p:sldId id="318" r:id="rId55"/>
    <p:sldId id="278" r:id="rId56"/>
  </p:sldIdLst>
  <p:sldSz cx="12192000" cy="6858000"/>
  <p:notesSz cx="6669088" cy="9926638"/>
  <p:defaultText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05" autoAdjust="0"/>
    <p:restoredTop sz="94660"/>
  </p:normalViewPr>
  <p:slideViewPr>
    <p:cSldViewPr snapToGrid="0" showGuides="1">
      <p:cViewPr varScale="1">
        <p:scale>
          <a:sx n="67" d="100"/>
          <a:sy n="67" d="100"/>
        </p:scale>
        <p:origin x="724"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1"/>
            <a:ext cx="2889938" cy="498055"/>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3777606" y="1"/>
            <a:ext cx="2889938" cy="498055"/>
          </a:xfrm>
          <a:prstGeom prst="rect">
            <a:avLst/>
          </a:prstGeom>
        </p:spPr>
        <p:txBody>
          <a:bodyPr vert="horz" lIns="96661" tIns="48331" rIns="96661" bIns="48331" rtlCol="0"/>
          <a:lstStyle>
            <a:lvl1pPr algn="r">
              <a:defRPr sz="1300"/>
            </a:lvl1pPr>
          </a:lstStyle>
          <a:p>
            <a:fld id="{0DC82D62-3BB5-49D1-9AE5-1EBB9952D9F0}" type="datetimeFigureOut">
              <a:rPr lang="it-IT" smtClean="0"/>
              <a:t>19/08/2019</a:t>
            </a:fld>
            <a:endParaRPr lang="it-IT"/>
          </a:p>
        </p:txBody>
      </p:sp>
      <p:sp>
        <p:nvSpPr>
          <p:cNvPr id="4" name="Segnaposto immagine diapositiva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666909" y="4777195"/>
            <a:ext cx="5335270" cy="3908614"/>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28584"/>
            <a:ext cx="2889938" cy="498054"/>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3777606" y="9428584"/>
            <a:ext cx="2889938" cy="498054"/>
          </a:xfrm>
          <a:prstGeom prst="rect">
            <a:avLst/>
          </a:prstGeom>
        </p:spPr>
        <p:txBody>
          <a:bodyPr vert="horz" lIns="96661" tIns="48331" rIns="96661" bIns="48331" rtlCol="0" anchor="b"/>
          <a:lstStyle>
            <a:lvl1pPr algn="r">
              <a:defRPr sz="1300"/>
            </a:lvl1pPr>
          </a:lstStyle>
          <a:p>
            <a:fld id="{805E00B3-F593-4B5F-A623-8E832F00214C}" type="slidenum">
              <a:rPr lang="it-IT" smtClean="0"/>
              <a:t>‹N›</a:t>
            </a:fld>
            <a:endParaRPr lang="it-IT"/>
          </a:p>
        </p:txBody>
      </p:sp>
    </p:spTree>
    <p:extLst>
      <p:ext uri="{BB962C8B-B14F-4D97-AF65-F5344CB8AC3E}">
        <p14:creationId xmlns:p14="http://schemas.microsoft.com/office/powerpoint/2010/main" val="3324069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it-CH"/>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it-CH"/>
          </a:p>
        </p:txBody>
      </p:sp>
      <p:sp>
        <p:nvSpPr>
          <p:cNvPr id="4" name="Segnaposto data 3"/>
          <p:cNvSpPr>
            <a:spLocks noGrp="1"/>
          </p:cNvSpPr>
          <p:nvPr>
            <p:ph type="dt" sz="half" idx="10"/>
          </p:nvPr>
        </p:nvSpPr>
        <p:spPr/>
        <p:txBody>
          <a:bodyPr/>
          <a:lstStyle/>
          <a:p>
            <a:fld id="{EACA1C98-D9C6-478D-B196-C01CC8BFD7B3}" type="datetimeFigureOut">
              <a:rPr lang="it-CH" smtClean="0"/>
              <a:t>19.08.2019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1831696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EACA1C98-D9C6-478D-B196-C01CC8BFD7B3}" type="datetimeFigureOut">
              <a:rPr lang="it-CH" smtClean="0"/>
              <a:t>19.08.2019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17903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it-CH"/>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EACA1C98-D9C6-478D-B196-C01CC8BFD7B3}" type="datetimeFigureOut">
              <a:rPr lang="it-CH" smtClean="0"/>
              <a:t>19.08.2019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458811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10"/>
          </p:nvPr>
        </p:nvSpPr>
        <p:spPr/>
        <p:txBody>
          <a:bodyPr/>
          <a:lstStyle/>
          <a:p>
            <a:fld id="{EACA1C98-D9C6-478D-B196-C01CC8BFD7B3}" type="datetimeFigureOut">
              <a:rPr lang="it-CH" smtClean="0"/>
              <a:t>19.08.2019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1851383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it-CH"/>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EACA1C98-D9C6-478D-B196-C01CC8BFD7B3}" type="datetimeFigureOut">
              <a:rPr lang="it-CH" smtClean="0"/>
              <a:t>19.08.2019</a:t>
            </a:fld>
            <a:endParaRPr lang="it-CH"/>
          </a:p>
        </p:txBody>
      </p:sp>
      <p:sp>
        <p:nvSpPr>
          <p:cNvPr id="5" name="Segnaposto piè di pagina 4"/>
          <p:cNvSpPr>
            <a:spLocks noGrp="1"/>
          </p:cNvSpPr>
          <p:nvPr>
            <p:ph type="ftr" sz="quarter" idx="11"/>
          </p:nvPr>
        </p:nvSpPr>
        <p:spPr/>
        <p:txBody>
          <a:bodyPr/>
          <a:lstStyle/>
          <a:p>
            <a:endParaRPr lang="it-CH"/>
          </a:p>
        </p:txBody>
      </p:sp>
      <p:sp>
        <p:nvSpPr>
          <p:cNvPr id="6" name="Segnaposto numero diapositiva 5"/>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917347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contenuto 2"/>
          <p:cNvSpPr>
            <a:spLocks noGrp="1"/>
          </p:cNvSpPr>
          <p:nvPr>
            <p:ph sz="half" idx="1"/>
          </p:nvPr>
        </p:nvSpPr>
        <p:spPr>
          <a:xfrm>
            <a:off x="838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contenuto 3"/>
          <p:cNvSpPr>
            <a:spLocks noGrp="1"/>
          </p:cNvSpPr>
          <p:nvPr>
            <p:ph sz="half" idx="2"/>
          </p:nvPr>
        </p:nvSpPr>
        <p:spPr>
          <a:xfrm>
            <a:off x="6172200" y="1825625"/>
            <a:ext cx="518160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data 4"/>
          <p:cNvSpPr>
            <a:spLocks noGrp="1"/>
          </p:cNvSpPr>
          <p:nvPr>
            <p:ph type="dt" sz="half" idx="10"/>
          </p:nvPr>
        </p:nvSpPr>
        <p:spPr/>
        <p:txBody>
          <a:bodyPr/>
          <a:lstStyle/>
          <a:p>
            <a:fld id="{EACA1C98-D9C6-478D-B196-C01CC8BFD7B3}" type="datetimeFigureOut">
              <a:rPr lang="it-CH" smtClean="0"/>
              <a:t>19.08.2019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3081880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it-CH"/>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7" name="Segnaposto data 6"/>
          <p:cNvSpPr>
            <a:spLocks noGrp="1"/>
          </p:cNvSpPr>
          <p:nvPr>
            <p:ph type="dt" sz="half" idx="10"/>
          </p:nvPr>
        </p:nvSpPr>
        <p:spPr/>
        <p:txBody>
          <a:bodyPr/>
          <a:lstStyle/>
          <a:p>
            <a:fld id="{EACA1C98-D9C6-478D-B196-C01CC8BFD7B3}" type="datetimeFigureOut">
              <a:rPr lang="it-CH" smtClean="0"/>
              <a:t>19.08.2019</a:t>
            </a:fld>
            <a:endParaRPr lang="it-CH"/>
          </a:p>
        </p:txBody>
      </p:sp>
      <p:sp>
        <p:nvSpPr>
          <p:cNvPr id="8" name="Segnaposto piè di pagina 7"/>
          <p:cNvSpPr>
            <a:spLocks noGrp="1"/>
          </p:cNvSpPr>
          <p:nvPr>
            <p:ph type="ftr" sz="quarter" idx="11"/>
          </p:nvPr>
        </p:nvSpPr>
        <p:spPr/>
        <p:txBody>
          <a:bodyPr/>
          <a:lstStyle/>
          <a:p>
            <a:endParaRPr lang="it-CH"/>
          </a:p>
        </p:txBody>
      </p:sp>
      <p:sp>
        <p:nvSpPr>
          <p:cNvPr id="9" name="Segnaposto numero diapositiva 8"/>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4006687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it-CH"/>
          </a:p>
        </p:txBody>
      </p:sp>
      <p:sp>
        <p:nvSpPr>
          <p:cNvPr id="3" name="Segnaposto data 2"/>
          <p:cNvSpPr>
            <a:spLocks noGrp="1"/>
          </p:cNvSpPr>
          <p:nvPr>
            <p:ph type="dt" sz="half" idx="10"/>
          </p:nvPr>
        </p:nvSpPr>
        <p:spPr/>
        <p:txBody>
          <a:bodyPr/>
          <a:lstStyle/>
          <a:p>
            <a:fld id="{EACA1C98-D9C6-478D-B196-C01CC8BFD7B3}" type="datetimeFigureOut">
              <a:rPr lang="it-CH" smtClean="0"/>
              <a:t>19.08.2019</a:t>
            </a:fld>
            <a:endParaRPr lang="it-CH"/>
          </a:p>
        </p:txBody>
      </p:sp>
      <p:sp>
        <p:nvSpPr>
          <p:cNvPr id="4" name="Segnaposto piè di pagina 3"/>
          <p:cNvSpPr>
            <a:spLocks noGrp="1"/>
          </p:cNvSpPr>
          <p:nvPr>
            <p:ph type="ftr" sz="quarter" idx="11"/>
          </p:nvPr>
        </p:nvSpPr>
        <p:spPr/>
        <p:txBody>
          <a:bodyPr/>
          <a:lstStyle/>
          <a:p>
            <a:endParaRPr lang="it-CH"/>
          </a:p>
        </p:txBody>
      </p:sp>
      <p:sp>
        <p:nvSpPr>
          <p:cNvPr id="5" name="Segnaposto numero diapositiva 4"/>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173249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EACA1C98-D9C6-478D-B196-C01CC8BFD7B3}" type="datetimeFigureOut">
              <a:rPr lang="it-CH" smtClean="0"/>
              <a:t>19.08.2019</a:t>
            </a:fld>
            <a:endParaRPr lang="it-CH"/>
          </a:p>
        </p:txBody>
      </p:sp>
      <p:sp>
        <p:nvSpPr>
          <p:cNvPr id="3" name="Segnaposto piè di pagina 2"/>
          <p:cNvSpPr>
            <a:spLocks noGrp="1"/>
          </p:cNvSpPr>
          <p:nvPr>
            <p:ph type="ftr" sz="quarter" idx="11"/>
          </p:nvPr>
        </p:nvSpPr>
        <p:spPr/>
        <p:txBody>
          <a:bodyPr/>
          <a:lstStyle/>
          <a:p>
            <a:endParaRPr lang="it-CH"/>
          </a:p>
        </p:txBody>
      </p:sp>
      <p:sp>
        <p:nvSpPr>
          <p:cNvPr id="4" name="Segnaposto numero diapositiva 3"/>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600480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it-CH"/>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ACA1C98-D9C6-478D-B196-C01CC8BFD7B3}" type="datetimeFigureOut">
              <a:rPr lang="it-CH" smtClean="0"/>
              <a:t>19.08.2019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70737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it-CH"/>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CH"/>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EACA1C98-D9C6-478D-B196-C01CC8BFD7B3}" type="datetimeFigureOut">
              <a:rPr lang="it-CH" smtClean="0"/>
              <a:t>19.08.2019</a:t>
            </a:fld>
            <a:endParaRPr lang="it-CH"/>
          </a:p>
        </p:txBody>
      </p:sp>
      <p:sp>
        <p:nvSpPr>
          <p:cNvPr id="6" name="Segnaposto piè di pagina 5"/>
          <p:cNvSpPr>
            <a:spLocks noGrp="1"/>
          </p:cNvSpPr>
          <p:nvPr>
            <p:ph type="ftr" sz="quarter" idx="11"/>
          </p:nvPr>
        </p:nvSpPr>
        <p:spPr/>
        <p:txBody>
          <a:bodyPr/>
          <a:lstStyle/>
          <a:p>
            <a:endParaRPr lang="it-CH"/>
          </a:p>
        </p:txBody>
      </p:sp>
      <p:sp>
        <p:nvSpPr>
          <p:cNvPr id="7" name="Segnaposto numero diapositiva 6"/>
          <p:cNvSpPr>
            <a:spLocks noGrp="1"/>
          </p:cNvSpPr>
          <p:nvPr>
            <p:ph type="sldNum" sz="quarter" idx="12"/>
          </p:nvPr>
        </p:nvSpPr>
        <p:spPr/>
        <p:txBody>
          <a:bodyPr/>
          <a:lstStyle/>
          <a:p>
            <a:fld id="{A9D05B7C-C29F-4EFB-A365-31454C0837BB}" type="slidenum">
              <a:rPr lang="it-CH" smtClean="0"/>
              <a:t>‹N›</a:t>
            </a:fld>
            <a:endParaRPr lang="it-CH"/>
          </a:p>
        </p:txBody>
      </p:sp>
    </p:spTree>
    <p:extLst>
      <p:ext uri="{BB962C8B-B14F-4D97-AF65-F5344CB8AC3E}">
        <p14:creationId xmlns:p14="http://schemas.microsoft.com/office/powerpoint/2010/main" val="1629685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it-CH"/>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it-CH"/>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CA1C98-D9C6-478D-B196-C01CC8BFD7B3}" type="datetimeFigureOut">
              <a:rPr lang="it-CH" smtClean="0"/>
              <a:t>19.08.2019</a:t>
            </a:fld>
            <a:endParaRPr lang="it-CH"/>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CH"/>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D05B7C-C29F-4EFB-A365-31454C0837BB}" type="slidenum">
              <a:rPr lang="it-CH" smtClean="0"/>
              <a:t>‹N›</a:t>
            </a:fld>
            <a:endParaRPr lang="it-CH"/>
          </a:p>
        </p:txBody>
      </p:sp>
    </p:spTree>
    <p:extLst>
      <p:ext uri="{BB962C8B-B14F-4D97-AF65-F5344CB8AC3E}">
        <p14:creationId xmlns:p14="http://schemas.microsoft.com/office/powerpoint/2010/main" val="5281487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2.vatican.va/content/francesco/it/speeches/2015/october/documents/papa-francesco_20151017_50-anniversario-sinodo.html" TargetMode="External"/><Relationship Id="rId2" Type="http://schemas.openxmlformats.org/officeDocument/2006/relationships/hyperlink" Target="http://www.vatican.va/roman_curia/congregations/ccscrlife/documents/rc_con_ccscrlife_doc_20180608_istruzione-ecclesiaesponsaeimago_it.html" TargetMode="External"/><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2" Type="http://schemas.openxmlformats.org/officeDocument/2006/relationships/hyperlink" Target="http://www.vatican.va/roman_curia/congregations/cfaith/cti_documents/rc_cti_20180302_sinodalita_it.html"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6S_EoZFta1g"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hyperlink" Target="https://youtu.be/BqtnYcfgLbM"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www.digitalic.it/internet/social-network/statistiche-social-network-2018" TargetMode="External"/><Relationship Id="rId2" Type="http://schemas.openxmlformats.org/officeDocument/2006/relationships/hyperlink" Target="https://www.youtube.com/watch?v=y1XyY7zNjxM&amp;feature=youtu.b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9uWAh_68kcU"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hyperlink" Target="https://youtu.be/oLasBFmwaFc"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youtu.be/oLasBFmwaFc"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0930E1AB-2E11-420A-BC1D-A6BC1F955D50}"/>
              </a:ext>
            </a:extLst>
          </p:cNvPr>
          <p:cNvSpPr/>
          <p:nvPr/>
        </p:nvSpPr>
        <p:spPr>
          <a:xfrm>
            <a:off x="1362075" y="747712"/>
            <a:ext cx="9248775" cy="5362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1 - Comunicare oggi</a:t>
            </a:r>
          </a:p>
          <a:p>
            <a:pPr algn="ctr"/>
            <a:r>
              <a:rPr lang="it-IT" sz="5400" dirty="0"/>
              <a:t>Analisi del contesto odierno</a:t>
            </a:r>
          </a:p>
        </p:txBody>
      </p:sp>
    </p:spTree>
    <p:extLst>
      <p:ext uri="{BB962C8B-B14F-4D97-AF65-F5344CB8AC3E}">
        <p14:creationId xmlns:p14="http://schemas.microsoft.com/office/powerpoint/2010/main" val="622849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930E8FFA-EEB3-4505-AA1A-87140472B4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729" y="701040"/>
            <a:ext cx="7965440" cy="5679440"/>
          </a:xfrm>
          <a:prstGeom prst="rect">
            <a:avLst/>
          </a:prstGeom>
          <a:noFill/>
          <a:ln>
            <a:noFill/>
          </a:ln>
        </p:spPr>
      </p:pic>
      <p:sp>
        <p:nvSpPr>
          <p:cNvPr id="3" name="Rettangolo 2">
            <a:extLst>
              <a:ext uri="{FF2B5EF4-FFF2-40B4-BE49-F238E27FC236}">
                <a16:creationId xmlns:a16="http://schemas.microsoft.com/office/drawing/2014/main" id="{1258D5DB-5526-47EE-A629-33FEF3097A60}"/>
              </a:ext>
            </a:extLst>
          </p:cNvPr>
          <p:cNvSpPr/>
          <p:nvPr/>
        </p:nvSpPr>
        <p:spPr>
          <a:xfrm>
            <a:off x="1193636" y="5021334"/>
            <a:ext cx="6469625" cy="13591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Nella cooperazione ci sono due o più soggetti che condividono uno scopo comune e che collaborano all’interno della stessa catena comunicativa. </a:t>
            </a:r>
          </a:p>
        </p:txBody>
      </p:sp>
      <p:sp>
        <p:nvSpPr>
          <p:cNvPr id="4" name="Rettangolo 3">
            <a:extLst>
              <a:ext uri="{FF2B5EF4-FFF2-40B4-BE49-F238E27FC236}">
                <a16:creationId xmlns:a16="http://schemas.microsoft.com/office/drawing/2014/main" id="{219D4999-0FA8-498A-86BA-D26642AA0F55}"/>
              </a:ext>
            </a:extLst>
          </p:cNvPr>
          <p:cNvSpPr/>
          <p:nvPr/>
        </p:nvSpPr>
        <p:spPr>
          <a:xfrm>
            <a:off x="713167" y="553556"/>
            <a:ext cx="7207045" cy="7443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600" dirty="0"/>
              <a:t>Comunicare nel senso di cooperare</a:t>
            </a:r>
          </a:p>
        </p:txBody>
      </p:sp>
      <p:pic>
        <p:nvPicPr>
          <p:cNvPr id="9" name="Immagine 8" descr="Immagine che contiene clipart&#10;&#10;Descrizione generata automaticamente">
            <a:extLst>
              <a:ext uri="{FF2B5EF4-FFF2-40B4-BE49-F238E27FC236}">
                <a16:creationId xmlns:a16="http://schemas.microsoft.com/office/drawing/2014/main" id="{85F135F3-522E-49D5-8226-303771B28D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0424" y="3973463"/>
            <a:ext cx="4291378" cy="2413900"/>
          </a:xfrm>
          <a:prstGeom prst="rect">
            <a:avLst/>
          </a:prstGeom>
        </p:spPr>
      </p:pic>
      <p:sp>
        <p:nvSpPr>
          <p:cNvPr id="10" name="Rettangolo 9">
            <a:extLst>
              <a:ext uri="{FF2B5EF4-FFF2-40B4-BE49-F238E27FC236}">
                <a16:creationId xmlns:a16="http://schemas.microsoft.com/office/drawing/2014/main" id="{74D851C2-5258-4EAE-86A9-BF23E788C9ED}"/>
              </a:ext>
            </a:extLst>
          </p:cNvPr>
          <p:cNvSpPr/>
          <p:nvPr/>
        </p:nvSpPr>
        <p:spPr>
          <a:xfrm>
            <a:off x="9458632" y="5102942"/>
            <a:ext cx="1425678" cy="61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L’unione fa la forza</a:t>
            </a:r>
          </a:p>
        </p:txBody>
      </p:sp>
    </p:spTree>
    <p:extLst>
      <p:ext uri="{BB962C8B-B14F-4D97-AF65-F5344CB8AC3E}">
        <p14:creationId xmlns:p14="http://schemas.microsoft.com/office/powerpoint/2010/main" val="4265131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CBFE410B-12E1-499D-A032-EEA79A2E2A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4200" y="611730"/>
            <a:ext cx="8483600" cy="5811520"/>
          </a:xfrm>
          <a:prstGeom prst="rect">
            <a:avLst/>
          </a:prstGeom>
          <a:noFill/>
          <a:ln>
            <a:noFill/>
          </a:ln>
        </p:spPr>
      </p:pic>
      <p:sp>
        <p:nvSpPr>
          <p:cNvPr id="3" name="Rettangolo 2">
            <a:extLst>
              <a:ext uri="{FF2B5EF4-FFF2-40B4-BE49-F238E27FC236}">
                <a16:creationId xmlns:a16="http://schemas.microsoft.com/office/drawing/2014/main" id="{40DCD482-2C67-4F59-9957-11A16960F913}"/>
              </a:ext>
            </a:extLst>
          </p:cNvPr>
          <p:cNvSpPr/>
          <p:nvPr/>
        </p:nvSpPr>
        <p:spPr>
          <a:xfrm>
            <a:off x="4001729" y="432619"/>
            <a:ext cx="5466736" cy="6784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dirty="0"/>
              <a:t>Comunicare è anche interagire</a:t>
            </a:r>
          </a:p>
        </p:txBody>
      </p:sp>
      <p:pic>
        <p:nvPicPr>
          <p:cNvPr id="5" name="Immagine 4" descr="Immagine che contiene clipart&#10;&#10;Descrizione generata automaticamente">
            <a:extLst>
              <a:ext uri="{FF2B5EF4-FFF2-40B4-BE49-F238E27FC236}">
                <a16:creationId xmlns:a16="http://schemas.microsoft.com/office/drawing/2014/main" id="{71E2A988-A5BA-4E7E-8E18-9CA939A0B6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314" y="2310581"/>
            <a:ext cx="3846909" cy="1601428"/>
          </a:xfrm>
          <a:prstGeom prst="rect">
            <a:avLst/>
          </a:prstGeom>
        </p:spPr>
      </p:pic>
    </p:spTree>
    <p:extLst>
      <p:ext uri="{BB962C8B-B14F-4D97-AF65-F5344CB8AC3E}">
        <p14:creationId xmlns:p14="http://schemas.microsoft.com/office/powerpoint/2010/main" val="3573016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50EE5136-1401-4BA0-A095-A858FE3A0968}"/>
              </a:ext>
            </a:extLst>
          </p:cNvPr>
          <p:cNvSpPr txBox="1"/>
          <p:nvPr/>
        </p:nvSpPr>
        <p:spPr>
          <a:xfrm>
            <a:off x="314325" y="257175"/>
            <a:ext cx="1666875" cy="4093428"/>
          </a:xfrm>
          <a:prstGeom prst="rect">
            <a:avLst/>
          </a:prstGeom>
          <a:noFill/>
        </p:spPr>
        <p:txBody>
          <a:bodyPr wrap="square" rtlCol="0">
            <a:spAutoFit/>
          </a:bodyPr>
          <a:lstStyle/>
          <a:p>
            <a:r>
              <a:rPr lang="it-IT" sz="2000" dirty="0"/>
              <a:t>Perché l’evento comunicativo possa accadere ci deve essere un minino di terreno condiviso tra mittente e destinatario. Se non c’è, va costruito.</a:t>
            </a:r>
          </a:p>
        </p:txBody>
      </p:sp>
      <p:pic>
        <p:nvPicPr>
          <p:cNvPr id="8" name="Immagine 7">
            <a:extLst>
              <a:ext uri="{FF2B5EF4-FFF2-40B4-BE49-F238E27FC236}">
                <a16:creationId xmlns:a16="http://schemas.microsoft.com/office/drawing/2014/main" id="{0BFD2429-92F4-42A8-BF63-9CF22789AF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2079" y="276761"/>
            <a:ext cx="10299921" cy="6247864"/>
          </a:xfrm>
          <a:prstGeom prst="rect">
            <a:avLst/>
          </a:prstGeom>
        </p:spPr>
      </p:pic>
      <p:sp>
        <p:nvSpPr>
          <p:cNvPr id="9" name="CasellaDiTesto 8">
            <a:extLst>
              <a:ext uri="{FF2B5EF4-FFF2-40B4-BE49-F238E27FC236}">
                <a16:creationId xmlns:a16="http://schemas.microsoft.com/office/drawing/2014/main" id="{AA613BBF-7B29-4738-BAEA-6C91C69C9336}"/>
              </a:ext>
            </a:extLst>
          </p:cNvPr>
          <p:cNvSpPr txBox="1"/>
          <p:nvPr/>
        </p:nvSpPr>
        <p:spPr>
          <a:xfrm>
            <a:off x="4486273" y="1720840"/>
            <a:ext cx="819150" cy="3416320"/>
          </a:xfrm>
          <a:prstGeom prst="rect">
            <a:avLst/>
          </a:prstGeom>
          <a:noFill/>
        </p:spPr>
        <p:txBody>
          <a:bodyPr wrap="square" rtlCol="0">
            <a:spAutoFit/>
          </a:bodyPr>
          <a:lstStyle/>
          <a:p>
            <a:r>
              <a:rPr lang="it-IT" b="1" dirty="0"/>
              <a:t>A</a:t>
            </a:r>
            <a:r>
              <a:rPr lang="it-IT" dirty="0"/>
              <a:t> ha la sua struttura cognitiva (conoscenze, credenze, valori di A)</a:t>
            </a:r>
          </a:p>
        </p:txBody>
      </p:sp>
      <p:sp>
        <p:nvSpPr>
          <p:cNvPr id="10" name="CasellaDiTesto 9">
            <a:extLst>
              <a:ext uri="{FF2B5EF4-FFF2-40B4-BE49-F238E27FC236}">
                <a16:creationId xmlns:a16="http://schemas.microsoft.com/office/drawing/2014/main" id="{A54E60C9-0D2A-4A82-984C-B2995329B920}"/>
              </a:ext>
            </a:extLst>
          </p:cNvPr>
          <p:cNvSpPr txBox="1"/>
          <p:nvPr/>
        </p:nvSpPr>
        <p:spPr>
          <a:xfrm>
            <a:off x="8838356" y="1592133"/>
            <a:ext cx="819150" cy="3416320"/>
          </a:xfrm>
          <a:prstGeom prst="rect">
            <a:avLst/>
          </a:prstGeom>
          <a:noFill/>
        </p:spPr>
        <p:txBody>
          <a:bodyPr wrap="square" rtlCol="0">
            <a:spAutoFit/>
          </a:bodyPr>
          <a:lstStyle/>
          <a:p>
            <a:r>
              <a:rPr lang="it-IT" b="1" dirty="0"/>
              <a:t>B</a:t>
            </a:r>
            <a:r>
              <a:rPr lang="it-IT" dirty="0"/>
              <a:t> ha la sua struttura cognitiva (conoscenze, credenze, valori di B)</a:t>
            </a:r>
          </a:p>
        </p:txBody>
      </p:sp>
      <p:sp>
        <p:nvSpPr>
          <p:cNvPr id="11" name="CasellaDiTesto 10">
            <a:extLst>
              <a:ext uri="{FF2B5EF4-FFF2-40B4-BE49-F238E27FC236}">
                <a16:creationId xmlns:a16="http://schemas.microsoft.com/office/drawing/2014/main" id="{632BE330-7BEF-4EC3-9F4A-72CC6227F6BB}"/>
              </a:ext>
            </a:extLst>
          </p:cNvPr>
          <p:cNvSpPr txBox="1"/>
          <p:nvPr/>
        </p:nvSpPr>
        <p:spPr>
          <a:xfrm>
            <a:off x="6199929" y="2007632"/>
            <a:ext cx="2001096" cy="2585323"/>
          </a:xfrm>
          <a:prstGeom prst="rect">
            <a:avLst/>
          </a:prstGeom>
          <a:noFill/>
        </p:spPr>
        <p:txBody>
          <a:bodyPr wrap="square" rtlCol="0">
            <a:spAutoFit/>
          </a:bodyPr>
          <a:lstStyle/>
          <a:p>
            <a:r>
              <a:rPr lang="it-IT" b="1" dirty="0"/>
              <a:t>Condivisione </a:t>
            </a:r>
          </a:p>
          <a:p>
            <a:r>
              <a:rPr lang="it-IT" b="1" dirty="0"/>
              <a:t>di informazioni: produce</a:t>
            </a:r>
          </a:p>
          <a:p>
            <a:r>
              <a:rPr lang="it-IT" b="1" dirty="0"/>
              <a:t>un aumento di comunicazione </a:t>
            </a:r>
          </a:p>
          <a:p>
            <a:r>
              <a:rPr lang="it-IT" b="1" dirty="0"/>
              <a:t>e di condivisione </a:t>
            </a:r>
          </a:p>
          <a:p>
            <a:r>
              <a:rPr lang="it-IT" b="1" dirty="0"/>
              <a:t>di mondi (modi di vedere la realtà)</a:t>
            </a:r>
          </a:p>
          <a:p>
            <a:r>
              <a:rPr lang="it-IT" b="1" dirty="0"/>
              <a:t>= common ground</a:t>
            </a:r>
          </a:p>
        </p:txBody>
      </p:sp>
    </p:spTree>
    <p:extLst>
      <p:ext uri="{BB962C8B-B14F-4D97-AF65-F5344CB8AC3E}">
        <p14:creationId xmlns:p14="http://schemas.microsoft.com/office/powerpoint/2010/main" val="2645874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98F297D-34E5-42B8-A94E-F85CF799EDD4}"/>
              </a:ext>
            </a:extLst>
          </p:cNvPr>
          <p:cNvSpPr/>
          <p:nvPr/>
        </p:nvSpPr>
        <p:spPr>
          <a:xfrm>
            <a:off x="2809875" y="780187"/>
            <a:ext cx="6096000" cy="1754326"/>
          </a:xfrm>
          <a:prstGeom prst="rect">
            <a:avLst/>
          </a:prstGeom>
        </p:spPr>
        <p:txBody>
          <a:bodyPr>
            <a:spAutoFit/>
          </a:bodyPr>
          <a:lstStyle/>
          <a:p>
            <a:r>
              <a:rPr lang="it-IT" kern="1400" dirty="0">
                <a:latin typeface="Times New Roman" panose="02020603050405020304" pitchFamily="18" charset="0"/>
                <a:ea typeface="Times New Roman" panose="02020603050405020304" pitchFamily="18" charset="0"/>
              </a:rPr>
              <a:t>Ovviamente se l’atto comunicativo va a buon fine, al termine di esso l’ambito del condiviso sarà più grande rispetto all’inizio: </a:t>
            </a:r>
            <a:r>
              <a:rPr lang="it-IT" b="1" kern="1400" dirty="0">
                <a:latin typeface="Times New Roman" panose="02020603050405020304" pitchFamily="18" charset="0"/>
                <a:ea typeface="Times New Roman" panose="02020603050405020304" pitchFamily="18" charset="0"/>
              </a:rPr>
              <a:t>questo scarto tra il prima e il dopo, rappresenta il senso dell’atto comunicativo. </a:t>
            </a:r>
            <a:r>
              <a:rPr lang="it-IT" kern="1400" dirty="0">
                <a:latin typeface="Times New Roman" panose="02020603050405020304" pitchFamily="18" charset="0"/>
                <a:ea typeface="Times New Roman" panose="02020603050405020304" pitchFamily="18" charset="0"/>
              </a:rPr>
              <a:t>Per questo </a:t>
            </a:r>
            <a:r>
              <a:rPr lang="it-IT" b="1" kern="1400" dirty="0">
                <a:latin typeface="Times New Roman" panose="02020603050405020304" pitchFamily="18" charset="0"/>
                <a:ea typeface="Times New Roman" panose="02020603050405020304" pitchFamily="18" charset="0"/>
              </a:rPr>
              <a:t>Charles Sanders Pierce (linguista) </a:t>
            </a:r>
            <a:r>
              <a:rPr lang="it-IT" kern="1400" dirty="0">
                <a:latin typeface="Times New Roman" panose="02020603050405020304" pitchFamily="18" charset="0"/>
                <a:ea typeface="Times New Roman" panose="02020603050405020304" pitchFamily="18" charset="0"/>
              </a:rPr>
              <a:t>sosteneva che l’esito di una comunicazione è sempre un </a:t>
            </a:r>
            <a:r>
              <a:rPr lang="it-IT" b="1" i="1" kern="1400" dirty="0" err="1">
                <a:latin typeface="Times New Roman" panose="02020603050405020304" pitchFamily="18" charset="0"/>
                <a:ea typeface="Times New Roman" panose="02020603050405020304" pitchFamily="18" charset="0"/>
              </a:rPr>
              <a:t>habit</a:t>
            </a:r>
            <a:r>
              <a:rPr lang="it-IT" b="1" i="1" kern="1400" dirty="0">
                <a:latin typeface="Times New Roman" panose="02020603050405020304" pitchFamily="18" charset="0"/>
                <a:ea typeface="Times New Roman" panose="02020603050405020304" pitchFamily="18" charset="0"/>
              </a:rPr>
              <a:t> </a:t>
            </a:r>
            <a:r>
              <a:rPr lang="it-IT" b="1" i="1" kern="1400" dirty="0" err="1">
                <a:latin typeface="Times New Roman" panose="02020603050405020304" pitchFamily="18" charset="0"/>
                <a:ea typeface="Times New Roman" panose="02020603050405020304" pitchFamily="18" charset="0"/>
              </a:rPr>
              <a:t>change</a:t>
            </a:r>
            <a:endParaRPr lang="it-IT" dirty="0"/>
          </a:p>
        </p:txBody>
      </p:sp>
      <p:pic>
        <p:nvPicPr>
          <p:cNvPr id="3" name="Immagine 2">
            <a:extLst>
              <a:ext uri="{FF2B5EF4-FFF2-40B4-BE49-F238E27FC236}">
                <a16:creationId xmlns:a16="http://schemas.microsoft.com/office/drawing/2014/main" id="{37E403F0-DAAF-420A-9234-27A0A16C4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950" y="2695575"/>
            <a:ext cx="9696762" cy="3943350"/>
          </a:xfrm>
          <a:prstGeom prst="rect">
            <a:avLst/>
          </a:prstGeom>
        </p:spPr>
      </p:pic>
      <p:sp>
        <p:nvSpPr>
          <p:cNvPr id="5" name="Freccia in giù 4">
            <a:extLst>
              <a:ext uri="{FF2B5EF4-FFF2-40B4-BE49-F238E27FC236}">
                <a16:creationId xmlns:a16="http://schemas.microsoft.com/office/drawing/2014/main" id="{07858DF5-EEEC-4F03-9E48-A62EFF8A30B8}"/>
              </a:ext>
            </a:extLst>
          </p:cNvPr>
          <p:cNvSpPr/>
          <p:nvPr/>
        </p:nvSpPr>
        <p:spPr>
          <a:xfrm>
            <a:off x="5719762" y="2338387"/>
            <a:ext cx="1400175" cy="1266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1DBC65BC-A5AD-4B40-983F-898CE77EC0A5}"/>
              </a:ext>
            </a:extLst>
          </p:cNvPr>
          <p:cNvSpPr txBox="1"/>
          <p:nvPr/>
        </p:nvSpPr>
        <p:spPr>
          <a:xfrm>
            <a:off x="5476875" y="4305300"/>
            <a:ext cx="1643062" cy="646331"/>
          </a:xfrm>
          <a:prstGeom prst="rect">
            <a:avLst/>
          </a:prstGeom>
          <a:noFill/>
        </p:spPr>
        <p:txBody>
          <a:bodyPr wrap="square" rtlCol="0">
            <a:spAutoFit/>
          </a:bodyPr>
          <a:lstStyle/>
          <a:p>
            <a:r>
              <a:rPr lang="it-IT" b="1" dirty="0">
                <a:solidFill>
                  <a:schemeClr val="bg1"/>
                </a:solidFill>
              </a:rPr>
              <a:t>Senso atto comunicativo</a:t>
            </a:r>
          </a:p>
        </p:txBody>
      </p:sp>
    </p:spTree>
    <p:extLst>
      <p:ext uri="{BB962C8B-B14F-4D97-AF65-F5344CB8AC3E}">
        <p14:creationId xmlns:p14="http://schemas.microsoft.com/office/powerpoint/2010/main" val="1247158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00B080A-1464-4BEB-BC55-C98D113FDBE0}"/>
              </a:ext>
            </a:extLst>
          </p:cNvPr>
          <p:cNvSpPr/>
          <p:nvPr/>
        </p:nvSpPr>
        <p:spPr>
          <a:xfrm>
            <a:off x="476249" y="152400"/>
            <a:ext cx="11519105" cy="6432530"/>
          </a:xfrm>
          <a:prstGeom prst="rect">
            <a:avLst/>
          </a:prstGeom>
        </p:spPr>
        <p:txBody>
          <a:bodyPr wrap="square">
            <a:spAutoFit/>
          </a:bodyPr>
          <a:lstStyle/>
          <a:p>
            <a:pPr marR="291465" algn="just">
              <a:lnSpc>
                <a:spcPct val="150000"/>
              </a:lnSpc>
              <a:spcAft>
                <a:spcPts val="0"/>
              </a:spcAft>
            </a:pP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La cultura, </a:t>
            </a: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in rapporto alle dinamiche della comunicazione, può essere definita come:</a:t>
            </a:r>
            <a:endParaRPr lang="it-IT"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291465" lvl="0" indent="-342900" algn="just">
              <a:lnSpc>
                <a:spcPct val="150000"/>
              </a:lnSpc>
              <a:spcAft>
                <a:spcPts val="0"/>
              </a:spcAft>
              <a:buFont typeface="+mj-lt"/>
              <a:buAutoNum type="alphaLcParenR"/>
              <a:tabLst>
                <a:tab pos="447675" algn="l"/>
              </a:tabLst>
            </a:pP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L’insieme dell’informazione che passa attraverso le generazioni e viene da esse </a:t>
            </a: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condivisa;</a:t>
            </a:r>
            <a:endParaRPr lang="it-IT" sz="2400" b="1" dirty="0">
              <a:latin typeface="Calibri" panose="020F0502020204030204" pitchFamily="34" charset="0"/>
              <a:ea typeface="Times New Roman" panose="02020603050405020304" pitchFamily="18" charset="0"/>
              <a:cs typeface="Times New Roman" panose="02020603050405020304" pitchFamily="18" charset="0"/>
            </a:endParaRPr>
          </a:p>
          <a:p>
            <a:pPr marL="342900" marR="291465" lvl="0" indent="-342900" algn="just">
              <a:lnSpc>
                <a:spcPct val="150000"/>
              </a:lnSpc>
              <a:spcAft>
                <a:spcPts val="0"/>
              </a:spcAft>
              <a:buFont typeface="+mj-lt"/>
              <a:buAutoNum type="alphaLcParenR"/>
              <a:tabLst>
                <a:tab pos="447675" algn="l"/>
              </a:tabLst>
            </a:pP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grammatica </a:t>
            </a: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condivisa</a:t>
            </a: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 di una comunità (configurazione di sistemi segnici mediante i quali una comunità interpreta e comunica l’esperienza); </a:t>
            </a:r>
            <a:endParaRPr lang="it-IT" sz="2400" dirty="0">
              <a:latin typeface="Calibri" panose="020F0502020204030204" pitchFamily="34" charset="0"/>
              <a:ea typeface="Times New Roman" panose="02020603050405020304" pitchFamily="18" charset="0"/>
              <a:cs typeface="Times New Roman" panose="02020603050405020304" pitchFamily="18" charset="0"/>
            </a:endParaRPr>
          </a:p>
          <a:p>
            <a:pPr marL="342900" marR="291465" lvl="0" indent="-342900" algn="just">
              <a:lnSpc>
                <a:spcPct val="150000"/>
              </a:lnSpc>
              <a:spcAft>
                <a:spcPts val="0"/>
              </a:spcAft>
              <a:buFont typeface="+mj-lt"/>
              <a:buAutoNum type="alphaLcParenR"/>
              <a:tabLst>
                <a:tab pos="447675" algn="l"/>
              </a:tabLst>
            </a:pP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insieme di testi cioè di conoscenze e credenze, principi e valori, la cui </a:t>
            </a: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condivisione</a:t>
            </a: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 condiziona l’appartenenza alla comunità. Queste tre definizioni manifestano da un punto di vista comunicativo </a:t>
            </a: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l’identità comunitaria</a:t>
            </a:r>
            <a:r>
              <a:rPr lang="it-IT" sz="2400" kern="1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e ne evidenziano anche la natura che non è solo fatta di identità, ma anche di differenze e di confini.</a:t>
            </a:r>
          </a:p>
          <a:p>
            <a:pPr marR="291465" lvl="0" algn="just">
              <a:lnSpc>
                <a:spcPct val="150000"/>
              </a:lnSpc>
              <a:spcAft>
                <a:spcPts val="0"/>
              </a:spcAft>
              <a:tabLst>
                <a:tab pos="447675" algn="l"/>
              </a:tabLst>
            </a:pP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Quindi: una cultura ha:</a:t>
            </a:r>
          </a:p>
          <a:p>
            <a:pPr marR="291465" lvl="0" algn="just">
              <a:lnSpc>
                <a:spcPct val="150000"/>
              </a:lnSpc>
              <a:spcAft>
                <a:spcPts val="0"/>
              </a:spcAft>
              <a:tabLst>
                <a:tab pos="447675" algn="l"/>
              </a:tabLst>
            </a:pPr>
            <a:r>
              <a:rPr lang="it-IT" sz="2400" b="1" i="1" kern="1400" dirty="0">
                <a:latin typeface="Times New Roman" panose="02020603050405020304" pitchFamily="18" charset="0"/>
                <a:ea typeface="Times New Roman" panose="02020603050405020304" pitchFamily="18" charset="0"/>
                <a:cs typeface="Times New Roman" panose="02020603050405020304" pitchFamily="18" charset="0"/>
              </a:rPr>
              <a:t>identità, differenze e confini</a:t>
            </a:r>
            <a:r>
              <a:rPr lang="it-IT" sz="2400" b="1" kern="1400" dirty="0">
                <a:latin typeface="Times New Roman" panose="02020603050405020304" pitchFamily="18" charset="0"/>
                <a:ea typeface="Times New Roman" panose="02020603050405020304" pitchFamily="18" charset="0"/>
                <a:cs typeface="Times New Roman" panose="02020603050405020304" pitchFamily="18" charset="0"/>
              </a:rPr>
              <a:t>. </a:t>
            </a:r>
            <a:endParaRPr lang="it-IT" sz="24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232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68D3132-F48D-4A12-89FB-6E0E831DDF6B}"/>
              </a:ext>
            </a:extLst>
          </p:cNvPr>
          <p:cNvSpPr txBox="1"/>
          <p:nvPr/>
        </p:nvSpPr>
        <p:spPr>
          <a:xfrm>
            <a:off x="102658" y="600381"/>
            <a:ext cx="10458450" cy="5940088"/>
          </a:xfrm>
          <a:prstGeom prst="rect">
            <a:avLst/>
          </a:prstGeom>
          <a:noFill/>
        </p:spPr>
        <p:txBody>
          <a:bodyPr wrap="square" rtlCol="0">
            <a:spAutoFit/>
          </a:bodyPr>
          <a:lstStyle/>
          <a:p>
            <a:endParaRPr lang="it-IT" b="1" dirty="0"/>
          </a:p>
          <a:p>
            <a:r>
              <a:rPr lang="it-IT" sz="2800" b="1" dirty="0"/>
              <a:t>L’istruzione vaticana </a:t>
            </a:r>
            <a:r>
              <a:rPr lang="it-IT" sz="2800" b="1" dirty="0" err="1">
                <a:hlinkClick r:id="rId2"/>
              </a:rPr>
              <a:t>Ecclesiae</a:t>
            </a:r>
            <a:r>
              <a:rPr lang="it-IT" sz="2800" b="1" dirty="0">
                <a:hlinkClick r:id="rId2"/>
              </a:rPr>
              <a:t> </a:t>
            </a:r>
            <a:r>
              <a:rPr lang="it-IT" sz="2800" b="1" dirty="0" err="1">
                <a:hlinkClick r:id="rId2"/>
              </a:rPr>
              <a:t>Sponsae</a:t>
            </a:r>
            <a:r>
              <a:rPr lang="it-IT" sz="2800" b="1" dirty="0">
                <a:hlinkClick r:id="rId2"/>
              </a:rPr>
              <a:t> Imago (ESI) </a:t>
            </a:r>
            <a:r>
              <a:rPr lang="it-IT" sz="2800" b="1" dirty="0"/>
              <a:t> dedicata all’</a:t>
            </a:r>
            <a:r>
              <a:rPr lang="it-IT" sz="2800" b="1" dirty="0" err="1"/>
              <a:t>Ordo</a:t>
            </a:r>
            <a:r>
              <a:rPr lang="it-IT" sz="2800" b="1" dirty="0"/>
              <a:t> </a:t>
            </a:r>
            <a:r>
              <a:rPr lang="it-IT" sz="2800" b="1" dirty="0" err="1"/>
              <a:t>Virginum</a:t>
            </a:r>
            <a:r>
              <a:rPr lang="it-IT" sz="2800" b="1" dirty="0"/>
              <a:t> chiede di integrare uno stile sinodale</a:t>
            </a:r>
          </a:p>
          <a:p>
            <a:endParaRPr lang="it-IT" dirty="0"/>
          </a:p>
          <a:p>
            <a:pPr marL="285750" indent="-285750">
              <a:buFont typeface="Arial" panose="020B0604020202020204" pitchFamily="34" charset="0"/>
              <a:buChar char="•"/>
            </a:pPr>
            <a:r>
              <a:rPr lang="it-IT" sz="2400" b="1" dirty="0"/>
              <a:t>ESI 45</a:t>
            </a:r>
            <a:r>
              <a:rPr lang="it-IT" sz="2400" dirty="0"/>
              <a:t>: promuovere </a:t>
            </a:r>
            <a:r>
              <a:rPr lang="it-IT" sz="2400" b="1" dirty="0"/>
              <a:t>l’esercizio della corresponsabilità </a:t>
            </a:r>
            <a:r>
              <a:rPr lang="it-IT" sz="2400" dirty="0"/>
              <a:t>con stile sinodale (tra le consacrate nell’O.V. diocesano)</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ESI 56</a:t>
            </a:r>
            <a:r>
              <a:rPr lang="it-IT" sz="2400" dirty="0"/>
              <a:t>: partecipazione sinodale: Le iniziative condivise e il servizio di comunione debbono sempre rispettare e valorizzare il radicamento diocesano di questa forma di vita e coinvolgere le consacrate delle Diocesi interessate </a:t>
            </a:r>
            <a:r>
              <a:rPr lang="it-IT" sz="2400" b="1" dirty="0"/>
              <a:t>secondo uno stile di partecipazione sinodale</a:t>
            </a:r>
            <a:r>
              <a:rPr lang="it-IT" sz="2400" dirty="0"/>
              <a:t>.</a:t>
            </a:r>
          </a:p>
          <a:p>
            <a:pPr marL="285750" indent="-285750">
              <a:buFont typeface="Arial" panose="020B0604020202020204" pitchFamily="34" charset="0"/>
              <a:buChar char="•"/>
            </a:pPr>
            <a:endParaRPr lang="it-IT" sz="2400" dirty="0"/>
          </a:p>
          <a:p>
            <a:pPr marL="285750" indent="-285750">
              <a:buFont typeface="Arial" panose="020B0604020202020204" pitchFamily="34" charset="0"/>
              <a:buChar char="•"/>
            </a:pPr>
            <a:r>
              <a:rPr lang="it-IT" sz="2400" b="1" dirty="0"/>
              <a:t>ESI (nota 73</a:t>
            </a:r>
            <a:r>
              <a:rPr lang="it-IT" sz="2400" dirty="0"/>
              <a:t>):  Il cammino della </a:t>
            </a:r>
            <a:r>
              <a:rPr lang="it-IT" sz="2400" i="1" dirty="0"/>
              <a:t>sinodalità</a:t>
            </a:r>
            <a:r>
              <a:rPr lang="it-IT" sz="2400" dirty="0"/>
              <a:t> è il cammino che Dio si aspetta dalla Chiesa del terzo millennio »: Francesco, </a:t>
            </a:r>
            <a:r>
              <a:rPr lang="it-IT" sz="2400" i="1" dirty="0">
                <a:hlinkClick r:id="rId3"/>
              </a:rPr>
              <a:t>Discorso in occasione della Commemorazione del 50º Anniversario dell’istituzione del Sinodo dei Vescovi</a:t>
            </a:r>
            <a:r>
              <a:rPr lang="it-IT" sz="2400" dirty="0"/>
              <a:t>, Roma (17 ottobre 2015).</a:t>
            </a:r>
          </a:p>
        </p:txBody>
      </p:sp>
      <p:pic>
        <p:nvPicPr>
          <p:cNvPr id="3" name="Immagine 2" descr="Immagine che contiene clipart&#10;&#10;Descrizione generata automaticamente">
            <a:extLst>
              <a:ext uri="{FF2B5EF4-FFF2-40B4-BE49-F238E27FC236}">
                <a16:creationId xmlns:a16="http://schemas.microsoft.com/office/drawing/2014/main" id="{918DC912-6F43-4D1E-A285-B5B4FBFBAC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1108" y="748419"/>
            <a:ext cx="1644166" cy="2969696"/>
          </a:xfrm>
          <a:prstGeom prst="rect">
            <a:avLst/>
          </a:prstGeom>
        </p:spPr>
      </p:pic>
    </p:spTree>
    <p:extLst>
      <p:ext uri="{BB962C8B-B14F-4D97-AF65-F5344CB8AC3E}">
        <p14:creationId xmlns:p14="http://schemas.microsoft.com/office/powerpoint/2010/main" val="1101207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E65C67A-EF44-41CE-95CF-27089B581FFE}"/>
              </a:ext>
            </a:extLst>
          </p:cNvPr>
          <p:cNvSpPr/>
          <p:nvPr/>
        </p:nvSpPr>
        <p:spPr>
          <a:xfrm>
            <a:off x="342898" y="1973015"/>
            <a:ext cx="11001375" cy="2308324"/>
          </a:xfrm>
          <a:prstGeom prst="rect">
            <a:avLst/>
          </a:prstGeom>
        </p:spPr>
        <p:txBody>
          <a:bodyPr wrap="square">
            <a:spAutoFit/>
          </a:bodyPr>
          <a:lstStyle/>
          <a:p>
            <a:r>
              <a:rPr lang="it-IT" b="1" dirty="0">
                <a:solidFill>
                  <a:srgbClr val="000000"/>
                </a:solidFill>
                <a:latin typeface="Tahoma" panose="020B0604030504040204" pitchFamily="34" charset="0"/>
              </a:rPr>
              <a:t>42</a:t>
            </a:r>
            <a:r>
              <a:rPr lang="it-IT" dirty="0">
                <a:solidFill>
                  <a:srgbClr val="000000"/>
                </a:solidFill>
                <a:latin typeface="Tahoma" panose="020B0604030504040204" pitchFamily="34" charset="0"/>
              </a:rPr>
              <a:t>. L’insegnamento della Scrittura e della Tradizione attesta </a:t>
            </a:r>
            <a:r>
              <a:rPr lang="it-IT" b="1" dirty="0">
                <a:solidFill>
                  <a:srgbClr val="000000"/>
                </a:solidFill>
                <a:latin typeface="Tahoma" panose="020B0604030504040204" pitchFamily="34" charset="0"/>
              </a:rPr>
              <a:t>che la sinodalità è dimensione costitutiva della Chiesa, </a:t>
            </a:r>
            <a:r>
              <a:rPr lang="it-IT" dirty="0">
                <a:solidFill>
                  <a:srgbClr val="000000"/>
                </a:solidFill>
                <a:latin typeface="Tahoma" panose="020B0604030504040204" pitchFamily="34" charset="0"/>
              </a:rPr>
              <a:t>che attraverso di essa si manifesta e configura come Popolo di Dio in cammino e assemblea convocata dal Signore risorto. </a:t>
            </a:r>
            <a:r>
              <a:rPr lang="it-IT" b="1" dirty="0">
                <a:solidFill>
                  <a:srgbClr val="000000"/>
                </a:solidFill>
                <a:latin typeface="Tahoma" panose="020B0604030504040204" pitchFamily="34" charset="0"/>
              </a:rPr>
              <a:t>Nel capitolo 1 si è evidenziato, in particolare, il carattere esemplare e normativo del Concilio di Gerusalemme (</a:t>
            </a:r>
            <a:r>
              <a:rPr lang="it-IT" b="1" i="1" dirty="0">
                <a:solidFill>
                  <a:srgbClr val="000000"/>
                </a:solidFill>
                <a:latin typeface="Tahoma" panose="020B0604030504040204" pitchFamily="34" charset="0"/>
              </a:rPr>
              <a:t>At</a:t>
            </a:r>
            <a:r>
              <a:rPr lang="it-IT" b="1" dirty="0">
                <a:solidFill>
                  <a:srgbClr val="000000"/>
                </a:solidFill>
                <a:latin typeface="Tahoma" panose="020B0604030504040204" pitchFamily="34" charset="0"/>
              </a:rPr>
              <a:t> 15,4-29).</a:t>
            </a:r>
            <a:r>
              <a:rPr lang="it-IT" dirty="0">
                <a:solidFill>
                  <a:srgbClr val="000000"/>
                </a:solidFill>
                <a:latin typeface="Tahoma" panose="020B0604030504040204" pitchFamily="34" charset="0"/>
              </a:rPr>
              <a:t> Esso mostra in atto, a fronte di una sfida decisiva per la Chiesa delle origini, </a:t>
            </a:r>
            <a:r>
              <a:rPr lang="it-IT" b="1" dirty="0">
                <a:solidFill>
                  <a:srgbClr val="000000"/>
                </a:solidFill>
                <a:latin typeface="Tahoma" panose="020B0604030504040204" pitchFamily="34" charset="0"/>
              </a:rPr>
              <a:t>il metodo del discernimento comunitario e apostolico </a:t>
            </a:r>
            <a:r>
              <a:rPr lang="it-IT" dirty="0">
                <a:solidFill>
                  <a:srgbClr val="000000"/>
                </a:solidFill>
                <a:latin typeface="Tahoma" panose="020B0604030504040204" pitchFamily="34" charset="0"/>
              </a:rPr>
              <a:t>che è espressione della natura stessa della Chiesa, mistero di comunione con Cristo nello Spirito Santo. </a:t>
            </a:r>
            <a:r>
              <a:rPr lang="it-IT" b="1" dirty="0">
                <a:solidFill>
                  <a:srgbClr val="000000"/>
                </a:solidFill>
                <a:latin typeface="Tahoma" panose="020B0604030504040204" pitchFamily="34" charset="0"/>
              </a:rPr>
              <a:t>La sinodalità non designa una semplice procedura operativa, ma la forma peculiare in cui la Chiesa vive e opera.</a:t>
            </a:r>
          </a:p>
        </p:txBody>
      </p:sp>
      <p:sp>
        <p:nvSpPr>
          <p:cNvPr id="3" name="Rettangolo 2">
            <a:extLst>
              <a:ext uri="{FF2B5EF4-FFF2-40B4-BE49-F238E27FC236}">
                <a16:creationId xmlns:a16="http://schemas.microsoft.com/office/drawing/2014/main" id="{C3E1CAD5-FC8B-4887-B711-91868412EE49}"/>
              </a:ext>
            </a:extLst>
          </p:cNvPr>
          <p:cNvSpPr/>
          <p:nvPr/>
        </p:nvSpPr>
        <p:spPr>
          <a:xfrm>
            <a:off x="342898" y="4281339"/>
            <a:ext cx="11649073" cy="2031325"/>
          </a:xfrm>
          <a:prstGeom prst="rect">
            <a:avLst/>
          </a:prstGeom>
        </p:spPr>
        <p:txBody>
          <a:bodyPr wrap="square">
            <a:spAutoFit/>
          </a:bodyPr>
          <a:lstStyle/>
          <a:p>
            <a:r>
              <a:rPr lang="it-IT" b="1" dirty="0">
                <a:solidFill>
                  <a:srgbClr val="000000"/>
                </a:solidFill>
                <a:latin typeface="Tahoma" panose="020B0604030504040204" pitchFamily="34" charset="0"/>
              </a:rPr>
              <a:t>55. </a:t>
            </a:r>
            <a:r>
              <a:rPr lang="it-IT" dirty="0">
                <a:solidFill>
                  <a:srgbClr val="000000"/>
                </a:solidFill>
                <a:latin typeface="Tahoma" panose="020B0604030504040204" pitchFamily="34" charset="0"/>
              </a:rPr>
              <a:t>La sinodalità esprime l’essere soggetto di tutta la Chiesa e di tutti nella Chiesa. I credenti sono </a:t>
            </a:r>
            <a:r>
              <a:rPr lang="it-IT" dirty="0" err="1">
                <a:solidFill>
                  <a:srgbClr val="000000"/>
                </a:solidFill>
                <a:latin typeface="Tahoma" panose="020B0604030504040204" pitchFamily="34" charset="0"/>
              </a:rPr>
              <a:t>σύνoδοι</a:t>
            </a:r>
            <a:r>
              <a:rPr lang="it-IT"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compagni di cammino</a:t>
            </a:r>
            <a:r>
              <a:rPr lang="it-IT" dirty="0">
                <a:solidFill>
                  <a:srgbClr val="000000"/>
                </a:solidFill>
                <a:latin typeface="Tahoma" panose="020B0604030504040204" pitchFamily="34" charset="0"/>
              </a:rPr>
              <a:t>, chiamati a essere </a:t>
            </a:r>
            <a:r>
              <a:rPr lang="it-IT" b="1" dirty="0">
                <a:solidFill>
                  <a:srgbClr val="000000"/>
                </a:solidFill>
                <a:latin typeface="Tahoma" panose="020B0604030504040204" pitchFamily="34" charset="0"/>
              </a:rPr>
              <a:t>soggetti attivi </a:t>
            </a:r>
            <a:r>
              <a:rPr lang="it-IT" dirty="0">
                <a:solidFill>
                  <a:srgbClr val="000000"/>
                </a:solidFill>
                <a:latin typeface="Tahoma" panose="020B0604030504040204" pitchFamily="34" charset="0"/>
              </a:rPr>
              <a:t>in quanto partecipi dell’unico sacerdozio di Cristo e destinatari dei diversi carismi elargiti dallo Spirito Santo in vista del bene comune. </a:t>
            </a:r>
            <a:r>
              <a:rPr lang="it-IT" b="1" dirty="0">
                <a:solidFill>
                  <a:srgbClr val="000000"/>
                </a:solidFill>
                <a:latin typeface="Tahoma" panose="020B0604030504040204" pitchFamily="34" charset="0"/>
              </a:rPr>
              <a:t>La vita sinodale testimonia una Chiesa</a:t>
            </a:r>
            <a:r>
              <a:rPr lang="it-IT" b="1" i="1"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costituita da</a:t>
            </a:r>
            <a:r>
              <a:rPr lang="it-IT" b="1" i="1"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soggetti liberi e</a:t>
            </a:r>
            <a:r>
              <a:rPr lang="it-IT" b="1" i="1"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diversi, tra loro uniti in comunione, </a:t>
            </a:r>
            <a:r>
              <a:rPr lang="it-IT" dirty="0">
                <a:solidFill>
                  <a:srgbClr val="000000"/>
                </a:solidFill>
                <a:latin typeface="Tahoma" panose="020B0604030504040204" pitchFamily="34" charset="0"/>
              </a:rPr>
              <a:t>che si manifesta in forma dinamica come un solo soggetto comunitario il quale, poggiando sulla pietra angolare che è Cristo e sulle colonne che sono gli Apostoli, viene edificato come tante pietre vive in una «casa spirituale» (cfr. </a:t>
            </a:r>
            <a:r>
              <a:rPr lang="it-IT" i="1" dirty="0">
                <a:solidFill>
                  <a:srgbClr val="000000"/>
                </a:solidFill>
                <a:latin typeface="Tahoma" panose="020B0604030504040204" pitchFamily="34" charset="0"/>
              </a:rPr>
              <a:t>1Pt</a:t>
            </a:r>
            <a:r>
              <a:rPr lang="it-IT" dirty="0">
                <a:solidFill>
                  <a:srgbClr val="000000"/>
                </a:solidFill>
                <a:latin typeface="Tahoma" panose="020B0604030504040204" pitchFamily="34" charset="0"/>
              </a:rPr>
              <a:t> 2,5), «dimora di Dio nello Spirito» (</a:t>
            </a:r>
            <a:r>
              <a:rPr lang="it-IT" i="1" dirty="0" err="1">
                <a:solidFill>
                  <a:srgbClr val="000000"/>
                </a:solidFill>
                <a:latin typeface="Tahoma" panose="020B0604030504040204" pitchFamily="34" charset="0"/>
              </a:rPr>
              <a:t>Ef</a:t>
            </a:r>
            <a:r>
              <a:rPr lang="it-IT" dirty="0">
                <a:solidFill>
                  <a:srgbClr val="000000"/>
                </a:solidFill>
                <a:latin typeface="Tahoma" panose="020B0604030504040204" pitchFamily="34" charset="0"/>
              </a:rPr>
              <a:t> 2,22).</a:t>
            </a:r>
            <a:endParaRPr lang="it-IT" dirty="0"/>
          </a:p>
        </p:txBody>
      </p:sp>
      <p:sp>
        <p:nvSpPr>
          <p:cNvPr id="4" name="Rettangolo 3">
            <a:extLst>
              <a:ext uri="{FF2B5EF4-FFF2-40B4-BE49-F238E27FC236}">
                <a16:creationId xmlns:a16="http://schemas.microsoft.com/office/drawing/2014/main" id="{8C2D5482-CE34-425F-B4D7-431F8202BA80}"/>
              </a:ext>
            </a:extLst>
          </p:cNvPr>
          <p:cNvSpPr/>
          <p:nvPr/>
        </p:nvSpPr>
        <p:spPr>
          <a:xfrm>
            <a:off x="342898" y="929313"/>
            <a:ext cx="12001498" cy="923330"/>
          </a:xfrm>
          <a:prstGeom prst="rect">
            <a:avLst/>
          </a:prstGeom>
        </p:spPr>
        <p:txBody>
          <a:bodyPr wrap="square">
            <a:spAutoFit/>
          </a:bodyPr>
          <a:lstStyle/>
          <a:p>
            <a:endParaRPr lang="it-IT" dirty="0">
              <a:solidFill>
                <a:srgbClr val="000000"/>
              </a:solidFill>
              <a:latin typeface="Tahoma" panose="020B0604030504040204" pitchFamily="34" charset="0"/>
            </a:endParaRPr>
          </a:p>
          <a:p>
            <a:r>
              <a:rPr lang="it-IT" b="1" dirty="0">
                <a:solidFill>
                  <a:srgbClr val="000000"/>
                </a:solidFill>
                <a:latin typeface="Tahoma" panose="020B0604030504040204" pitchFamily="34" charset="0"/>
              </a:rPr>
              <a:t>Commissione teologica internazionale, </a:t>
            </a:r>
            <a:r>
              <a:rPr lang="it-IT" b="1" i="1" dirty="0">
                <a:solidFill>
                  <a:srgbClr val="000000"/>
                </a:solidFill>
                <a:latin typeface="Tahoma" panose="020B0604030504040204" pitchFamily="34" charset="0"/>
              </a:rPr>
              <a:t>La sinodalità nella vita e nella missione della Chiesa</a:t>
            </a:r>
            <a:r>
              <a:rPr lang="it-IT" b="1" dirty="0">
                <a:solidFill>
                  <a:srgbClr val="000000"/>
                </a:solidFill>
                <a:latin typeface="Tahoma" panose="020B0604030504040204" pitchFamily="34" charset="0"/>
              </a:rPr>
              <a:t>, 2.3.2018: Sinodalità, alcuni elementi</a:t>
            </a:r>
            <a:endParaRPr lang="it-IT" b="1" dirty="0"/>
          </a:p>
        </p:txBody>
      </p:sp>
      <p:sp>
        <p:nvSpPr>
          <p:cNvPr id="5" name="Rettangolo 4">
            <a:extLst>
              <a:ext uri="{FF2B5EF4-FFF2-40B4-BE49-F238E27FC236}">
                <a16:creationId xmlns:a16="http://schemas.microsoft.com/office/drawing/2014/main" id="{C7271F35-71CA-433B-89CB-398E678AD8B7}"/>
              </a:ext>
            </a:extLst>
          </p:cNvPr>
          <p:cNvSpPr/>
          <p:nvPr/>
        </p:nvSpPr>
        <p:spPr>
          <a:xfrm>
            <a:off x="771523" y="6312664"/>
            <a:ext cx="10791825" cy="369332"/>
          </a:xfrm>
          <a:prstGeom prst="rect">
            <a:avLst/>
          </a:prstGeom>
        </p:spPr>
        <p:txBody>
          <a:bodyPr wrap="square">
            <a:spAutoFit/>
          </a:bodyPr>
          <a:lstStyle/>
          <a:p>
            <a:r>
              <a:rPr lang="it-IT" dirty="0">
                <a:hlinkClick r:id="rId2"/>
              </a:rPr>
              <a:t>www.vatican.va/roman_curia/congregations/cfaith/cti_documents/rc_cti_20180302_sinodalita_it.html</a:t>
            </a:r>
            <a:endParaRPr lang="it-IT" dirty="0"/>
          </a:p>
        </p:txBody>
      </p:sp>
      <p:sp>
        <p:nvSpPr>
          <p:cNvPr id="6" name="CasellaDiTesto 5">
            <a:extLst>
              <a:ext uri="{FF2B5EF4-FFF2-40B4-BE49-F238E27FC236}">
                <a16:creationId xmlns:a16="http://schemas.microsoft.com/office/drawing/2014/main" id="{16DDAF60-726E-448C-B926-DD25B943AABA}"/>
              </a:ext>
            </a:extLst>
          </p:cNvPr>
          <p:cNvSpPr txBox="1"/>
          <p:nvPr/>
        </p:nvSpPr>
        <p:spPr>
          <a:xfrm>
            <a:off x="1095375" y="357188"/>
            <a:ext cx="9277350" cy="584775"/>
          </a:xfrm>
          <a:prstGeom prst="rect">
            <a:avLst/>
          </a:prstGeom>
          <a:noFill/>
        </p:spPr>
        <p:txBody>
          <a:bodyPr wrap="square" rtlCol="0">
            <a:spAutoFit/>
          </a:bodyPr>
          <a:lstStyle/>
          <a:p>
            <a:r>
              <a:rPr lang="it-IT" sz="3200" b="1" dirty="0"/>
              <a:t>SINODALITÀ E/è COMUNICAZIONE PARTECIPATIVA </a:t>
            </a:r>
          </a:p>
        </p:txBody>
      </p:sp>
    </p:spTree>
    <p:extLst>
      <p:ext uri="{BB962C8B-B14F-4D97-AF65-F5344CB8AC3E}">
        <p14:creationId xmlns:p14="http://schemas.microsoft.com/office/powerpoint/2010/main" val="1709183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1B0CFC5-095B-430D-B4D2-6B5F4D929FAF}"/>
              </a:ext>
            </a:extLst>
          </p:cNvPr>
          <p:cNvSpPr/>
          <p:nvPr/>
        </p:nvSpPr>
        <p:spPr>
          <a:xfrm>
            <a:off x="247650" y="112707"/>
            <a:ext cx="12011025" cy="6632585"/>
          </a:xfrm>
          <a:prstGeom prst="rect">
            <a:avLst/>
          </a:prstGeom>
        </p:spPr>
        <p:txBody>
          <a:bodyPr wrap="square">
            <a:spAutoFit/>
          </a:bodyPr>
          <a:lstStyle/>
          <a:p>
            <a:r>
              <a:rPr lang="it-IT" b="1" dirty="0">
                <a:solidFill>
                  <a:srgbClr val="000000"/>
                </a:solidFill>
                <a:latin typeface="Tahoma" panose="020B0604030504040204" pitchFamily="34" charset="0"/>
              </a:rPr>
              <a:t>111</a:t>
            </a:r>
            <a:r>
              <a:rPr lang="it-IT"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Il dialogo sinodale implica il coraggio tanto nel parlare quanto nell’ascoltare</a:t>
            </a:r>
            <a:r>
              <a:rPr lang="it-IT" dirty="0">
                <a:solidFill>
                  <a:srgbClr val="000000"/>
                </a:solidFill>
                <a:latin typeface="Tahoma" panose="020B0604030504040204" pitchFamily="34" charset="0"/>
              </a:rPr>
              <a:t>. Non si tratta d’ingaggiarsi </a:t>
            </a:r>
            <a:r>
              <a:rPr lang="it-IT" b="1" dirty="0">
                <a:solidFill>
                  <a:srgbClr val="000000"/>
                </a:solidFill>
                <a:latin typeface="Tahoma" panose="020B0604030504040204" pitchFamily="34" charset="0"/>
              </a:rPr>
              <a:t>in un dibattito in cui un interlocutore cerca di sopravanzare gli altri o controbatte </a:t>
            </a:r>
            <a:r>
              <a:rPr lang="it-IT" dirty="0">
                <a:solidFill>
                  <a:srgbClr val="000000"/>
                </a:solidFill>
                <a:latin typeface="Tahoma" panose="020B0604030504040204" pitchFamily="34" charset="0"/>
              </a:rPr>
              <a:t>le loro posizioni con argomenti contundenti, ma di esprimere con rispetto quanto si avverte in coscienza suggerito dallo Spirito Santo come utile in vista del discernimento comunitario, aperti al tempo stesso a cogliere quanto nelle posizioni degli altri è suggerito dal medesimo Spirito «per il bene comune» (cfr. </a:t>
            </a:r>
            <a:r>
              <a:rPr lang="it-IT" i="1" dirty="0">
                <a:solidFill>
                  <a:srgbClr val="000000"/>
                </a:solidFill>
                <a:latin typeface="Tahoma" panose="020B0604030504040204" pitchFamily="34" charset="0"/>
              </a:rPr>
              <a:t>1Cor</a:t>
            </a:r>
            <a:r>
              <a:rPr lang="it-IT" dirty="0">
                <a:solidFill>
                  <a:srgbClr val="000000"/>
                </a:solidFill>
                <a:latin typeface="Tahoma" panose="020B0604030504040204" pitchFamily="34" charset="0"/>
              </a:rPr>
              <a:t> 12,7). </a:t>
            </a:r>
          </a:p>
          <a:p>
            <a:r>
              <a:rPr lang="it-IT" dirty="0">
                <a:solidFill>
                  <a:srgbClr val="000000"/>
                </a:solidFill>
                <a:latin typeface="Tahoma" panose="020B0604030504040204" pitchFamily="34" charset="0"/>
              </a:rPr>
              <a:t>Il criterio secondo cui </a:t>
            </a:r>
            <a:r>
              <a:rPr lang="it-IT" b="1" dirty="0">
                <a:solidFill>
                  <a:srgbClr val="000000"/>
                </a:solidFill>
                <a:latin typeface="Tahoma" panose="020B0604030504040204" pitchFamily="34" charset="0"/>
              </a:rPr>
              <a:t>«l’unità prevale sul conflitto» </a:t>
            </a:r>
            <a:r>
              <a:rPr lang="it-IT" dirty="0">
                <a:solidFill>
                  <a:srgbClr val="000000"/>
                </a:solidFill>
                <a:latin typeface="Tahoma" panose="020B0604030504040204" pitchFamily="34" charset="0"/>
              </a:rPr>
              <a:t>vale in forma specifica per l’esercizio del dialogo, per la gestione delle diversità di opinioni e di esperienze, per imparare </a:t>
            </a:r>
            <a:r>
              <a:rPr lang="it-IT" b="1" dirty="0">
                <a:solidFill>
                  <a:srgbClr val="000000"/>
                </a:solidFill>
                <a:latin typeface="Tahoma" panose="020B0604030504040204" pitchFamily="34" charset="0"/>
              </a:rPr>
              <a:t>«uno stile di costruzione della storia, un ambito vitale dove i conflitti, le tensioni e gli opposti possono raggiungere una pluriforme unità che genera nuova vita», rendendo possibile lo sviluppo di «una comunione nelle differenze». </a:t>
            </a:r>
          </a:p>
          <a:p>
            <a:r>
              <a:rPr lang="it-IT" dirty="0">
                <a:solidFill>
                  <a:srgbClr val="000000"/>
                </a:solidFill>
                <a:latin typeface="Tahoma" panose="020B0604030504040204" pitchFamily="34" charset="0"/>
              </a:rPr>
              <a:t>Si tratta di esercitare «</a:t>
            </a:r>
            <a:r>
              <a:rPr lang="it-IT" b="1" dirty="0">
                <a:solidFill>
                  <a:srgbClr val="000000"/>
                </a:solidFill>
                <a:latin typeface="Tahoma" panose="020B0604030504040204" pitchFamily="34" charset="0"/>
              </a:rPr>
              <a:t>un modo relazionale di guardare il mondo, che diventa conoscenza condivisa, visione nella visione dell’altro e </a:t>
            </a:r>
            <a:r>
              <a:rPr lang="it-IT" b="1" i="1" dirty="0">
                <a:solidFill>
                  <a:srgbClr val="000000"/>
                </a:solidFill>
                <a:latin typeface="Tahoma" panose="020B0604030504040204" pitchFamily="34" charset="0"/>
              </a:rPr>
              <a:t>visione comune</a:t>
            </a:r>
            <a:r>
              <a:rPr lang="it-IT" b="1" dirty="0">
                <a:solidFill>
                  <a:srgbClr val="000000"/>
                </a:solidFill>
                <a:latin typeface="Tahoma" panose="020B0604030504040204" pitchFamily="34" charset="0"/>
              </a:rPr>
              <a:t> su tutte le cose». </a:t>
            </a:r>
          </a:p>
          <a:p>
            <a:endParaRPr lang="it-IT" b="1" dirty="0">
              <a:solidFill>
                <a:srgbClr val="000000"/>
              </a:solidFill>
              <a:latin typeface="Tahoma" panose="020B0604030504040204" pitchFamily="34" charset="0"/>
            </a:endParaRPr>
          </a:p>
          <a:p>
            <a:r>
              <a:rPr lang="it-IT" b="1" dirty="0">
                <a:solidFill>
                  <a:srgbClr val="000000"/>
                </a:solidFill>
                <a:latin typeface="Tahoma" panose="020B0604030504040204" pitchFamily="34" charset="0"/>
              </a:rPr>
              <a:t>112. Attitudine essenziale nel dialogo sinodale è l’umiltà</a:t>
            </a:r>
            <a:r>
              <a:rPr lang="it-IT" dirty="0">
                <a:solidFill>
                  <a:srgbClr val="000000"/>
                </a:solidFill>
                <a:latin typeface="Tahoma" panose="020B0604030504040204" pitchFamily="34" charset="0"/>
              </a:rPr>
              <a:t>. Paolo prende di mira due tentazioni che minano alla base la vita della comunità: lo spirito di parte (</a:t>
            </a:r>
            <a:r>
              <a:rPr lang="it-IT" dirty="0" err="1">
                <a:solidFill>
                  <a:srgbClr val="000000"/>
                </a:solidFill>
                <a:latin typeface="Tahoma" panose="020B0604030504040204" pitchFamily="34" charset="0"/>
              </a:rPr>
              <a:t>ἐριθεί</a:t>
            </a:r>
            <a:r>
              <a:rPr lang="it-IT" dirty="0">
                <a:solidFill>
                  <a:srgbClr val="000000"/>
                </a:solidFill>
                <a:latin typeface="Tahoma" panose="020B0604030504040204" pitchFamily="34" charset="0"/>
              </a:rPr>
              <a:t>α) e la vanagloria (κενοδοξία) (2,3a). L’atteggiamento da avere è invece l’umiltà (ταπ</a:t>
            </a:r>
            <a:r>
              <a:rPr lang="it-IT" dirty="0" err="1">
                <a:solidFill>
                  <a:srgbClr val="000000"/>
                </a:solidFill>
                <a:latin typeface="Tahoma" panose="020B0604030504040204" pitchFamily="34" charset="0"/>
              </a:rPr>
              <a:t>εινοφροσύνῃ</a:t>
            </a:r>
            <a:r>
              <a:rPr lang="it-IT" dirty="0">
                <a:solidFill>
                  <a:srgbClr val="000000"/>
                </a:solidFill>
                <a:latin typeface="Tahoma" panose="020B0604030504040204" pitchFamily="34" charset="0"/>
              </a:rPr>
              <a:t>): sia ritenendo gli altri superiori a se stessi, sia mettendo al primo posto il bene e l’interesse comune (2,3b-4). </a:t>
            </a:r>
          </a:p>
          <a:p>
            <a:endParaRPr lang="it-IT" dirty="0">
              <a:solidFill>
                <a:srgbClr val="000000"/>
              </a:solidFill>
              <a:latin typeface="Tahoma" panose="020B0604030504040204" pitchFamily="34" charset="0"/>
            </a:endParaRPr>
          </a:p>
          <a:p>
            <a:r>
              <a:rPr lang="it-IT" b="1" dirty="0">
                <a:solidFill>
                  <a:srgbClr val="000000"/>
                </a:solidFill>
                <a:latin typeface="Tahoma" panose="020B0604030504040204" pitchFamily="34" charset="0"/>
              </a:rPr>
              <a:t>113</a:t>
            </a:r>
            <a:r>
              <a:rPr lang="it-IT"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L’esercizio del discernimento è al cuore dei processi e degli eventi sinodali. </a:t>
            </a:r>
          </a:p>
          <a:p>
            <a:endParaRPr lang="it-IT" b="1" dirty="0">
              <a:solidFill>
                <a:srgbClr val="000000"/>
              </a:solidFill>
              <a:latin typeface="Tahoma" panose="020B0604030504040204" pitchFamily="34" charset="0"/>
            </a:endParaRPr>
          </a:p>
          <a:p>
            <a:r>
              <a:rPr lang="it-IT" b="1" dirty="0">
                <a:solidFill>
                  <a:srgbClr val="000000"/>
                </a:solidFill>
                <a:latin typeface="Tahoma" panose="020B0604030504040204" pitchFamily="34" charset="0"/>
              </a:rPr>
              <a:t>114</a:t>
            </a:r>
            <a:r>
              <a:rPr lang="it-IT" dirty="0">
                <a:solidFill>
                  <a:srgbClr val="000000"/>
                </a:solidFill>
                <a:latin typeface="Tahoma" panose="020B0604030504040204" pitchFamily="34" charset="0"/>
              </a:rPr>
              <a:t>. </a:t>
            </a:r>
            <a:r>
              <a:rPr lang="it-IT" b="1" dirty="0">
                <a:solidFill>
                  <a:srgbClr val="000000"/>
                </a:solidFill>
                <a:latin typeface="Tahoma" panose="020B0604030504040204" pitchFamily="34" charset="0"/>
              </a:rPr>
              <a:t>Il discernimento comunitario implica l’ascolto attento e coraggioso </a:t>
            </a:r>
            <a:r>
              <a:rPr lang="it-IT" dirty="0">
                <a:solidFill>
                  <a:srgbClr val="000000"/>
                </a:solidFill>
                <a:latin typeface="Tahoma" panose="020B0604030504040204" pitchFamily="34" charset="0"/>
              </a:rPr>
              <a:t>dei «gemiti dello Spirito» (cfr. </a:t>
            </a:r>
            <a:r>
              <a:rPr lang="it-IT" i="1" dirty="0" err="1">
                <a:solidFill>
                  <a:srgbClr val="000000"/>
                </a:solidFill>
                <a:latin typeface="Tahoma" panose="020B0604030504040204" pitchFamily="34" charset="0"/>
              </a:rPr>
              <a:t>Rm</a:t>
            </a:r>
            <a:r>
              <a:rPr lang="it-IT" dirty="0">
                <a:solidFill>
                  <a:srgbClr val="000000"/>
                </a:solidFill>
                <a:latin typeface="Tahoma" panose="020B0604030504040204" pitchFamily="34" charset="0"/>
              </a:rPr>
              <a:t> 8, 26) che si fanno strada attraverso il grido, esplicito o anche muto, che sale dal Popolo di Dio: «ascolto di Dio, fino a sentire con Lui il grido del Popolo; ascolto del Popolo, fino a respirarvi la volontà a cui Dio ci chiama.</a:t>
            </a:r>
            <a:endParaRPr lang="it-IT" b="1" dirty="0">
              <a:solidFill>
                <a:srgbClr val="000000"/>
              </a:solidFill>
              <a:latin typeface="Tahoma" panose="020B0604030504040204" pitchFamily="34" charset="0"/>
            </a:endParaRPr>
          </a:p>
          <a:p>
            <a:r>
              <a:rPr lang="it-IT" sz="1100" b="1" i="1" dirty="0">
                <a:solidFill>
                  <a:srgbClr val="000000"/>
                </a:solidFill>
                <a:latin typeface="Tahoma" panose="020B0604030504040204" pitchFamily="34" charset="0"/>
              </a:rPr>
              <a:t>Commissione Teologica internazionale, La sinodalità nella vita e nella missione della Chiesa, 2.3.2018</a:t>
            </a:r>
            <a:endParaRPr lang="it-IT" sz="1100" i="1" dirty="0">
              <a:solidFill>
                <a:srgbClr val="000000"/>
              </a:solidFill>
              <a:latin typeface="Tahoma" panose="020B0604030504040204" pitchFamily="34" charset="0"/>
            </a:endParaRPr>
          </a:p>
          <a:p>
            <a:endParaRPr lang="it-IT" b="0" i="0" u="none" strike="noStrike" dirty="0">
              <a:solidFill>
                <a:srgbClr val="000000"/>
              </a:solidFill>
              <a:effectLst/>
              <a:latin typeface="Tahoma" panose="020B0604030504040204" pitchFamily="34" charset="0"/>
            </a:endParaRPr>
          </a:p>
        </p:txBody>
      </p:sp>
    </p:spTree>
    <p:extLst>
      <p:ext uri="{BB962C8B-B14F-4D97-AF65-F5344CB8AC3E}">
        <p14:creationId xmlns:p14="http://schemas.microsoft.com/office/powerpoint/2010/main" val="530566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7C1CE35-C6DD-46F7-B192-33D8706B1FF8}"/>
              </a:ext>
            </a:extLst>
          </p:cNvPr>
          <p:cNvSpPr/>
          <p:nvPr/>
        </p:nvSpPr>
        <p:spPr>
          <a:xfrm>
            <a:off x="762000" y="1293864"/>
            <a:ext cx="11160842" cy="1200329"/>
          </a:xfrm>
          <a:prstGeom prst="rect">
            <a:avLst/>
          </a:prstGeom>
        </p:spPr>
        <p:txBody>
          <a:bodyPr wrap="square">
            <a:spAutoFit/>
          </a:bodyPr>
          <a:lstStyle/>
          <a:p>
            <a:r>
              <a:rPr lang="it-IT" sz="2400" dirty="0">
                <a:solidFill>
                  <a:srgbClr val="000000"/>
                </a:solidFill>
                <a:latin typeface="Arial" panose="020B0604020202020204" pitchFamily="34" charset="0"/>
                <a:cs typeface="Arial" panose="020B0604020202020204" pitchFamily="34" charset="0"/>
              </a:rPr>
              <a:t>Parlare di comunicazione partecipativa significa passare da una logica verticale a una logica orizzontale; dai prodotti ai processi; dalle proposte a breve termine alle proposte a lungo termine; da una prospettiva individuale ad una comunitaria </a:t>
            </a:r>
            <a:endParaRPr lang="it-IT" sz="2400" dirty="0">
              <a:latin typeface="Arial" panose="020B0604020202020204" pitchFamily="34" charset="0"/>
              <a:cs typeface="Arial" panose="020B0604020202020204" pitchFamily="34" charset="0"/>
            </a:endParaRPr>
          </a:p>
        </p:txBody>
      </p:sp>
      <p:sp>
        <p:nvSpPr>
          <p:cNvPr id="4" name="Rettangolo 3">
            <a:extLst>
              <a:ext uri="{FF2B5EF4-FFF2-40B4-BE49-F238E27FC236}">
                <a16:creationId xmlns:a16="http://schemas.microsoft.com/office/drawing/2014/main" id="{8487862F-98CA-401A-B18C-9D96761CB11C}"/>
              </a:ext>
            </a:extLst>
          </p:cNvPr>
          <p:cNvSpPr/>
          <p:nvPr/>
        </p:nvSpPr>
        <p:spPr>
          <a:xfrm>
            <a:off x="831670" y="2971800"/>
            <a:ext cx="10881083" cy="693460"/>
          </a:xfrm>
          <a:prstGeom prst="rect">
            <a:avLst/>
          </a:prstGeom>
        </p:spPr>
        <p:txBody>
          <a:bodyPr wrap="square">
            <a:spAutoFit/>
          </a:bodyPr>
          <a:lstStyle/>
          <a:p>
            <a:pPr algn="just">
              <a:lnSpc>
                <a:spcPts val="1800"/>
              </a:lnSpc>
              <a:spcBef>
                <a:spcPts val="450"/>
              </a:spcBef>
              <a:spcAft>
                <a:spcPts val="375"/>
              </a:spcAft>
            </a:pPr>
            <a:r>
              <a:rPr lang="it-IT"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La comunicazione partecipativa è un “processo aperto </a:t>
            </a:r>
          </a:p>
          <a:p>
            <a:pPr algn="just">
              <a:lnSpc>
                <a:spcPts val="1800"/>
              </a:lnSpc>
              <a:spcBef>
                <a:spcPts val="450"/>
              </a:spcBef>
              <a:spcAft>
                <a:spcPts val="375"/>
              </a:spcAft>
            </a:pPr>
            <a:r>
              <a:rPr lang="it-IT" sz="2800" b="1" dirty="0">
                <a:solidFill>
                  <a:srgbClr val="000000"/>
                </a:solidFill>
                <a:latin typeface="Arial" panose="020B0604020202020204" pitchFamily="34" charset="0"/>
                <a:ea typeface="Times New Roman" panose="02020603050405020304" pitchFamily="18" charset="0"/>
                <a:cs typeface="Arial" panose="020B0604020202020204" pitchFamily="34" charset="0"/>
              </a:rPr>
              <a:t>e partecipativo”</a:t>
            </a:r>
            <a:endParaRPr lang="it-IT"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ettangolo 4">
            <a:extLst>
              <a:ext uri="{FF2B5EF4-FFF2-40B4-BE49-F238E27FC236}">
                <a16:creationId xmlns:a16="http://schemas.microsoft.com/office/drawing/2014/main" id="{07F66948-5866-4E19-A9A9-BE0780C1C225}"/>
              </a:ext>
            </a:extLst>
          </p:cNvPr>
          <p:cNvSpPr/>
          <p:nvPr/>
        </p:nvSpPr>
        <p:spPr>
          <a:xfrm>
            <a:off x="761999" y="4048618"/>
            <a:ext cx="11020424" cy="2632900"/>
          </a:xfrm>
          <a:prstGeom prst="rect">
            <a:avLst/>
          </a:prstGeom>
        </p:spPr>
        <p:txBody>
          <a:bodyPr wrap="square">
            <a:spAutoFit/>
          </a:bodyPr>
          <a:lstStyle/>
          <a:p>
            <a:pPr algn="just">
              <a:lnSpc>
                <a:spcPts val="1800"/>
              </a:lnSpc>
              <a:spcBef>
                <a:spcPts val="450"/>
              </a:spcBef>
              <a:spcAft>
                <a:spcPts val="375"/>
              </a:spcAft>
            </a:pPr>
            <a:r>
              <a:rPr lang="it-IT"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La comunicazione, quando è partecipativa, si basa sulla tolleranza, il rispetto,</a:t>
            </a:r>
          </a:p>
          <a:p>
            <a:pPr algn="just">
              <a:lnSpc>
                <a:spcPts val="1800"/>
              </a:lnSpc>
              <a:spcBef>
                <a:spcPts val="450"/>
              </a:spcBef>
              <a:spcAft>
                <a:spcPts val="375"/>
              </a:spcAft>
            </a:pPr>
            <a:r>
              <a:rPr lang="it-IT"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l’equità, la giustizia sociale e la partecipazione attiva di tutti gli uomini e le </a:t>
            </a:r>
          </a:p>
          <a:p>
            <a:pPr algn="just">
              <a:lnSpc>
                <a:spcPts val="1800"/>
              </a:lnSpc>
              <a:spcBef>
                <a:spcPts val="450"/>
              </a:spcBef>
              <a:spcAft>
                <a:spcPts val="375"/>
              </a:spcAft>
            </a:pPr>
            <a:r>
              <a:rPr lang="it-IT"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donne che mira a promuovere </a:t>
            </a:r>
            <a:r>
              <a:rPr lang="it-IT"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processi comunicativi </a:t>
            </a:r>
            <a:r>
              <a:rPr lang="it-IT"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capaci di influenzare </a:t>
            </a:r>
          </a:p>
          <a:p>
            <a:pPr algn="just">
              <a:lnSpc>
                <a:spcPts val="1800"/>
              </a:lnSpc>
              <a:spcBef>
                <a:spcPts val="450"/>
              </a:spcBef>
              <a:spcAft>
                <a:spcPts val="375"/>
              </a:spcAft>
            </a:pPr>
            <a:r>
              <a:rPr lang="it-IT"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le strutture per trasformarle.</a:t>
            </a:r>
          </a:p>
          <a:p>
            <a:pPr algn="just">
              <a:lnSpc>
                <a:spcPts val="1800"/>
              </a:lnSpc>
              <a:spcBef>
                <a:spcPts val="450"/>
              </a:spcBef>
              <a:spcAft>
                <a:spcPts val="375"/>
              </a:spcAft>
            </a:pPr>
            <a:endParaRPr lang="it-IT"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ts val="1800"/>
              </a:lnSpc>
              <a:spcBef>
                <a:spcPts val="450"/>
              </a:spcBef>
              <a:spcAft>
                <a:spcPts val="375"/>
              </a:spcAft>
            </a:pPr>
            <a:endParaRPr lang="it-IT" sz="24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ts val="1800"/>
              </a:lnSpc>
              <a:spcBef>
                <a:spcPts val="450"/>
              </a:spcBef>
              <a:spcAft>
                <a:spcPts val="375"/>
              </a:spcAft>
            </a:pPr>
            <a:r>
              <a:rPr lang="it-IT"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it-IT" dirty="0"/>
              <a:t>D. BURASCHI, M. J. AGUILAR-IDANEZ, </a:t>
            </a:r>
            <a:r>
              <a:rPr lang="it-IT" i="1" dirty="0" err="1"/>
              <a:t>Comunicación</a:t>
            </a:r>
            <a:r>
              <a:rPr lang="it-IT" i="1" dirty="0"/>
              <a:t> </a:t>
            </a:r>
            <a:r>
              <a:rPr lang="it-IT" i="1" dirty="0" err="1"/>
              <a:t>participtiva</a:t>
            </a:r>
            <a:r>
              <a:rPr lang="it-IT" i="1" dirty="0"/>
              <a:t> </a:t>
            </a:r>
            <a:r>
              <a:rPr lang="it-IT" i="1" dirty="0" err="1"/>
              <a:t>antirracista</a:t>
            </a:r>
            <a:r>
              <a:rPr lang="it-IT" i="1" dirty="0"/>
              <a:t>. </a:t>
            </a:r>
            <a:r>
              <a:rPr lang="it-IT" i="1" dirty="0" err="1"/>
              <a:t>Claves</a:t>
            </a:r>
            <a:r>
              <a:rPr lang="it-IT" i="1" dirty="0"/>
              <a:t> para la </a:t>
            </a:r>
            <a:r>
              <a:rPr lang="it-IT" i="1" dirty="0" err="1"/>
              <a:t>acogida</a:t>
            </a:r>
            <a:r>
              <a:rPr lang="it-IT" i="1" dirty="0"/>
              <a:t> comunitaria</a:t>
            </a:r>
            <a:r>
              <a:rPr lang="it-IT" dirty="0"/>
              <a:t>, Mosaico </a:t>
            </a:r>
            <a:r>
              <a:rPr lang="it-IT" dirty="0" err="1"/>
              <a:t>Canarias</a:t>
            </a:r>
            <a:r>
              <a:rPr lang="it-IT" dirty="0"/>
              <a:t>, Tenerife, 2017</a:t>
            </a:r>
            <a:endParaRPr lang="it-IT"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CasellaDiTesto 5">
            <a:extLst>
              <a:ext uri="{FF2B5EF4-FFF2-40B4-BE49-F238E27FC236}">
                <a16:creationId xmlns:a16="http://schemas.microsoft.com/office/drawing/2014/main" id="{48D69EDF-9BA6-491C-B15A-DDB7B6C76DFF}"/>
              </a:ext>
            </a:extLst>
          </p:cNvPr>
          <p:cNvSpPr txBox="1"/>
          <p:nvPr/>
        </p:nvSpPr>
        <p:spPr>
          <a:xfrm>
            <a:off x="638176" y="342900"/>
            <a:ext cx="10868024" cy="523220"/>
          </a:xfrm>
          <a:prstGeom prst="rect">
            <a:avLst/>
          </a:prstGeom>
          <a:noFill/>
        </p:spPr>
        <p:txBody>
          <a:bodyPr wrap="square" rtlCol="0">
            <a:spAutoFit/>
          </a:bodyPr>
          <a:lstStyle/>
          <a:p>
            <a:r>
              <a:rPr lang="it-IT" sz="2800" b="1" dirty="0"/>
              <a:t>Alcune idee tratte dalla scuola della «comunicazione partecipativa»*</a:t>
            </a:r>
          </a:p>
        </p:txBody>
      </p:sp>
    </p:spTree>
    <p:extLst>
      <p:ext uri="{BB962C8B-B14F-4D97-AF65-F5344CB8AC3E}">
        <p14:creationId xmlns:p14="http://schemas.microsoft.com/office/powerpoint/2010/main" val="94619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7923ABB-264C-4479-98BD-5CCCC5A01209}"/>
              </a:ext>
            </a:extLst>
          </p:cNvPr>
          <p:cNvSpPr/>
          <p:nvPr/>
        </p:nvSpPr>
        <p:spPr>
          <a:xfrm>
            <a:off x="2276475" y="3139366"/>
            <a:ext cx="8153400" cy="1918410"/>
          </a:xfrm>
          <a:prstGeom prst="rect">
            <a:avLst/>
          </a:prstGeom>
        </p:spPr>
        <p:txBody>
          <a:bodyPr wrap="square">
            <a:spAutoFit/>
          </a:bodyPr>
          <a:lstStyle/>
          <a:p>
            <a:pPr marL="342900" lvl="0" indent="-342900" algn="just">
              <a:lnSpc>
                <a:spcPct val="150000"/>
              </a:lnSpc>
              <a:spcBef>
                <a:spcPts val="450"/>
              </a:spcBef>
              <a:spcAft>
                <a:spcPts val="375"/>
              </a:spcAft>
              <a:buFont typeface="Symbol" panose="05050102010706020507" pitchFamily="18" charset="2"/>
              <a:buChar char=""/>
            </a:pPr>
            <a:r>
              <a:rPr lang="it-IT" sz="2400" b="1" i="1" dirty="0">
                <a:latin typeface="Arial" panose="020B0604020202020204" pitchFamily="34" charset="0"/>
                <a:ea typeface="Times New Roman" panose="02020603050405020304" pitchFamily="18" charset="0"/>
              </a:rPr>
              <a:t>Partecipazione in rete,                 consultazione</a:t>
            </a:r>
            <a:endParaRPr lang="it-IT" sz="2400" b="1" dirty="0">
              <a:latin typeface="Times New Roman" panose="02020603050405020304" pitchFamily="18" charset="0"/>
              <a:ea typeface="Times New Roman" panose="02020603050405020304" pitchFamily="18" charset="0"/>
            </a:endParaRPr>
          </a:p>
          <a:p>
            <a:pPr marL="342900" lvl="0" indent="-342900" algn="just">
              <a:lnSpc>
                <a:spcPct val="150000"/>
              </a:lnSpc>
              <a:spcBef>
                <a:spcPts val="450"/>
              </a:spcBef>
              <a:spcAft>
                <a:spcPts val="375"/>
              </a:spcAft>
              <a:buFont typeface="Symbol" panose="05050102010706020507" pitchFamily="18" charset="2"/>
              <a:buChar char=""/>
            </a:pPr>
            <a:r>
              <a:rPr lang="it-IT" sz="2400" b="1" i="1" dirty="0">
                <a:latin typeface="Arial" panose="020B0604020202020204" pitchFamily="34" charset="0"/>
                <a:ea typeface="Times New Roman" panose="02020603050405020304" pitchFamily="18" charset="0"/>
              </a:rPr>
              <a:t>dialogo critico                               discernimento</a:t>
            </a:r>
            <a:endParaRPr lang="it-IT" sz="2400" b="1" dirty="0">
              <a:latin typeface="Times New Roman" panose="02020603050405020304" pitchFamily="18" charset="0"/>
              <a:ea typeface="Times New Roman" panose="02020603050405020304" pitchFamily="18" charset="0"/>
            </a:endParaRPr>
          </a:p>
          <a:p>
            <a:pPr marL="342900" lvl="0" indent="-342900" algn="just">
              <a:lnSpc>
                <a:spcPct val="150000"/>
              </a:lnSpc>
              <a:spcBef>
                <a:spcPts val="450"/>
              </a:spcBef>
              <a:spcAft>
                <a:spcPts val="375"/>
              </a:spcAft>
              <a:buFont typeface="Symbol" panose="05050102010706020507" pitchFamily="18" charset="2"/>
              <a:buChar char=""/>
            </a:pPr>
            <a:r>
              <a:rPr lang="it-IT" sz="2400" b="1" i="1" dirty="0">
                <a:latin typeface="Arial" panose="020B0604020202020204" pitchFamily="34" charset="0"/>
                <a:ea typeface="Times New Roman" panose="02020603050405020304" pitchFamily="18" charset="0"/>
              </a:rPr>
              <a:t>empowerment comunicativo       attuazione</a:t>
            </a:r>
            <a:endParaRPr lang="it-IT" sz="2400" b="1" dirty="0">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EB5FD374-8B03-4AD8-B967-3B5919820208}"/>
              </a:ext>
            </a:extLst>
          </p:cNvPr>
          <p:cNvSpPr/>
          <p:nvPr/>
        </p:nvSpPr>
        <p:spPr>
          <a:xfrm>
            <a:off x="2057400" y="190500"/>
            <a:ext cx="7934325" cy="6381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a:t>Comunicazione partecipativa : confronto con alcuni </a:t>
            </a:r>
          </a:p>
          <a:p>
            <a:pPr algn="ctr"/>
            <a:r>
              <a:rPr lang="it-IT" sz="2400" dirty="0"/>
              <a:t>Elementi caratteristici del processo sinodale</a:t>
            </a:r>
          </a:p>
        </p:txBody>
      </p:sp>
      <p:sp>
        <p:nvSpPr>
          <p:cNvPr id="4" name="Rettangolo 3">
            <a:extLst>
              <a:ext uri="{FF2B5EF4-FFF2-40B4-BE49-F238E27FC236}">
                <a16:creationId xmlns:a16="http://schemas.microsoft.com/office/drawing/2014/main" id="{58C00FC0-B685-470C-9830-BC125B103816}"/>
              </a:ext>
            </a:extLst>
          </p:cNvPr>
          <p:cNvSpPr/>
          <p:nvPr/>
        </p:nvSpPr>
        <p:spPr>
          <a:xfrm>
            <a:off x="2057400" y="1022888"/>
            <a:ext cx="3444498" cy="77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Comunicazione partecipativa</a:t>
            </a:r>
          </a:p>
        </p:txBody>
      </p:sp>
      <p:sp>
        <p:nvSpPr>
          <p:cNvPr id="5" name="Rettangolo 4">
            <a:extLst>
              <a:ext uri="{FF2B5EF4-FFF2-40B4-BE49-F238E27FC236}">
                <a16:creationId xmlns:a16="http://schemas.microsoft.com/office/drawing/2014/main" id="{24EA0840-9920-4B39-856B-FDA6D68888DB}"/>
              </a:ext>
            </a:extLst>
          </p:cNvPr>
          <p:cNvSpPr/>
          <p:nvPr/>
        </p:nvSpPr>
        <p:spPr>
          <a:xfrm>
            <a:off x="7129220" y="1022887"/>
            <a:ext cx="2862505" cy="7773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Processo sinodale</a:t>
            </a:r>
          </a:p>
        </p:txBody>
      </p:sp>
      <p:sp>
        <p:nvSpPr>
          <p:cNvPr id="6" name="Freccia in giù 5">
            <a:extLst>
              <a:ext uri="{FF2B5EF4-FFF2-40B4-BE49-F238E27FC236}">
                <a16:creationId xmlns:a16="http://schemas.microsoft.com/office/drawing/2014/main" id="{9D3DCD4B-636A-45AB-9770-E657A6DF28E0}"/>
              </a:ext>
            </a:extLst>
          </p:cNvPr>
          <p:cNvSpPr/>
          <p:nvPr/>
        </p:nvSpPr>
        <p:spPr>
          <a:xfrm>
            <a:off x="3202984" y="2092990"/>
            <a:ext cx="1317356" cy="919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in giù 6">
            <a:extLst>
              <a:ext uri="{FF2B5EF4-FFF2-40B4-BE49-F238E27FC236}">
                <a16:creationId xmlns:a16="http://schemas.microsoft.com/office/drawing/2014/main" id="{A7FF912F-033A-4EC4-8BA4-35CC0BCD5B25}"/>
              </a:ext>
            </a:extLst>
          </p:cNvPr>
          <p:cNvSpPr/>
          <p:nvPr/>
        </p:nvSpPr>
        <p:spPr>
          <a:xfrm>
            <a:off x="7671661" y="2136344"/>
            <a:ext cx="1317356" cy="9192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32A6D7E9-3382-4988-94D0-4728BC0EC25E}"/>
              </a:ext>
            </a:extLst>
          </p:cNvPr>
          <p:cNvSpPr txBox="1"/>
          <p:nvPr/>
        </p:nvSpPr>
        <p:spPr>
          <a:xfrm>
            <a:off x="1152525" y="5486400"/>
            <a:ext cx="9467850" cy="1200329"/>
          </a:xfrm>
          <a:prstGeom prst="rect">
            <a:avLst/>
          </a:prstGeom>
          <a:noFill/>
        </p:spPr>
        <p:txBody>
          <a:bodyPr wrap="square" rtlCol="0">
            <a:spAutoFit/>
          </a:bodyPr>
          <a:lstStyle/>
          <a:p>
            <a:r>
              <a:rPr lang="it-IT" dirty="0"/>
              <a:t>Teniamo presente che la Chiesa è un mistero di comunione che va ben oltre le sole dinamiche comunicative. Tuttavia il confronto tra le dinamiche del modello della comunicazione partecipativa e quelle del processo sinodale può essere utile per vedere se da questo modello di comunicazione può esserci un apporto all’empowerment delle stesse dinamiche del processo sinodale.</a:t>
            </a:r>
          </a:p>
        </p:txBody>
      </p:sp>
    </p:spTree>
    <p:extLst>
      <p:ext uri="{BB962C8B-B14F-4D97-AF65-F5344CB8AC3E}">
        <p14:creationId xmlns:p14="http://schemas.microsoft.com/office/powerpoint/2010/main" val="2739863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B4FDFE6-70B4-4148-BC07-D8A0A6D43EA4}"/>
              </a:ext>
            </a:extLst>
          </p:cNvPr>
          <p:cNvSpPr/>
          <p:nvPr/>
        </p:nvSpPr>
        <p:spPr>
          <a:xfrm>
            <a:off x="361950" y="1104900"/>
            <a:ext cx="6772275" cy="5416868"/>
          </a:xfrm>
          <a:prstGeom prst="rect">
            <a:avLst/>
          </a:prstGeom>
        </p:spPr>
        <p:txBody>
          <a:bodyPr wrap="square">
            <a:spAutoFit/>
          </a:bodyPr>
          <a:lstStyle/>
          <a:p>
            <a:pPr marL="342900" lvl="0" indent="-342900">
              <a:lnSpc>
                <a:spcPct val="115000"/>
              </a:lnSpc>
              <a:spcAft>
                <a:spcPts val="1000"/>
              </a:spcAft>
              <a:buFont typeface="Arial" panose="020B0604020202020204" pitchFamily="34" charset="0"/>
              <a:buChar char="-"/>
            </a:pPr>
            <a:r>
              <a:rPr lang="it-IT" sz="2000" dirty="0">
                <a:latin typeface="Arial" panose="020B0604020202020204" pitchFamily="34" charset="0"/>
                <a:ea typeface="Calibri" panose="020F0502020204030204" pitchFamily="34" charset="0"/>
              </a:rPr>
              <a:t>1989 Il crollo del muro di Berlino che ha fatto passare il mondo dalla “sicura e insicura” divisione dei blocchi all’attuale </a:t>
            </a:r>
            <a:r>
              <a:rPr lang="it-IT" sz="2000" b="1" dirty="0">
                <a:latin typeface="Arial" panose="020B0604020202020204" pitchFamily="34" charset="0"/>
                <a:ea typeface="Calibri" panose="020F0502020204030204" pitchFamily="34" charset="0"/>
              </a:rPr>
              <a:t>multipolarità</a:t>
            </a:r>
            <a:endParaRPr lang="it-IT" sz="2000" b="1"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it-IT" sz="2000" b="1" dirty="0">
                <a:latin typeface="Arial" panose="020B0604020202020204" pitchFamily="34" charset="0"/>
                <a:ea typeface="Calibri" panose="020F0502020204030204" pitchFamily="34" charset="0"/>
              </a:rPr>
              <a:t>Lo sviluppo del web, il digitale: 30 anni fa nasceva il web </a:t>
            </a:r>
            <a:endParaRPr lang="it-IT" sz="2000"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it-IT" sz="2000" b="1" dirty="0">
                <a:latin typeface="Arial" panose="020B0604020202020204" pitchFamily="34" charset="0"/>
                <a:ea typeface="Calibri" panose="020F0502020204030204" pitchFamily="34" charset="0"/>
              </a:rPr>
              <a:t>Il processo di globalizzazione economica, sociale e culturale</a:t>
            </a:r>
            <a:endParaRPr lang="it-IT" sz="2000"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it-IT" sz="2000" dirty="0">
                <a:latin typeface="Arial" panose="020B0604020202020204" pitchFamily="34" charset="0"/>
                <a:ea typeface="Calibri" panose="020F0502020204030204" pitchFamily="34" charset="0"/>
              </a:rPr>
              <a:t>Gli attentati alle Torri Gemelle nel 2001</a:t>
            </a:r>
            <a:endParaRPr lang="it-IT" sz="2000"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it-IT" sz="2000" b="1" dirty="0">
                <a:latin typeface="Arial" panose="020B0604020202020204" pitchFamily="34" charset="0"/>
                <a:ea typeface="Calibri" panose="020F0502020204030204" pitchFamily="34" charset="0"/>
              </a:rPr>
              <a:t>L’epoca del “multi” e della velocizzazione della realtà (personale, tecnica, comunitaria). </a:t>
            </a:r>
            <a:endParaRPr lang="it-IT" sz="2000" dirty="0">
              <a:latin typeface="Times New Roman" panose="02020603050405020304" pitchFamily="18" charset="0"/>
              <a:ea typeface="Calibri" panose="020F0502020204030204" pitchFamily="34" charset="0"/>
            </a:endParaRPr>
          </a:p>
          <a:p>
            <a:pPr marL="342900" lvl="0" indent="-342900">
              <a:lnSpc>
                <a:spcPct val="115000"/>
              </a:lnSpc>
              <a:spcAft>
                <a:spcPts val="1000"/>
              </a:spcAft>
              <a:buFont typeface="Arial" panose="020B0604020202020204" pitchFamily="34" charset="0"/>
              <a:buChar char="-"/>
            </a:pPr>
            <a:r>
              <a:rPr lang="it-IT" sz="2000" b="1" dirty="0">
                <a:latin typeface="Arial" panose="020B0604020202020204" pitchFamily="34" charset="0"/>
                <a:ea typeface="Calibri" panose="020F0502020204030204" pitchFamily="34" charset="0"/>
              </a:rPr>
              <a:t>Il cambiamento come situazione esistenziale permanente</a:t>
            </a:r>
            <a:endParaRPr lang="it-IT" sz="2000" dirty="0">
              <a:latin typeface="Times New Roman" panose="02020603050405020304" pitchFamily="18" charset="0"/>
              <a:ea typeface="Calibri" panose="020F0502020204030204" pitchFamily="34" charset="0"/>
            </a:endParaRPr>
          </a:p>
          <a:p>
            <a:pPr marL="342900" indent="-342900">
              <a:spcAft>
                <a:spcPts val="0"/>
              </a:spcAft>
              <a:buFontTx/>
              <a:buChar char="-"/>
            </a:pPr>
            <a:r>
              <a:rPr lang="it-IT" sz="2000" dirty="0">
                <a:latin typeface="Arial" panose="020B0604020202020204" pitchFamily="34" charset="0"/>
                <a:ea typeface="Times New Roman" panose="02020603050405020304" pitchFamily="18" charset="0"/>
              </a:rPr>
              <a:t>Le migrazioni di popoli</a:t>
            </a:r>
            <a:endParaRPr lang="it-IT" sz="2000" dirty="0"/>
          </a:p>
        </p:txBody>
      </p:sp>
      <p:sp>
        <p:nvSpPr>
          <p:cNvPr id="3" name="CasellaDiTesto 2">
            <a:extLst>
              <a:ext uri="{FF2B5EF4-FFF2-40B4-BE49-F238E27FC236}">
                <a16:creationId xmlns:a16="http://schemas.microsoft.com/office/drawing/2014/main" id="{977EE0BF-D883-43C3-BC6C-1C6BD039785D}"/>
              </a:ext>
            </a:extLst>
          </p:cNvPr>
          <p:cNvSpPr txBox="1"/>
          <p:nvPr/>
        </p:nvSpPr>
        <p:spPr>
          <a:xfrm>
            <a:off x="1352550" y="295275"/>
            <a:ext cx="10353675" cy="646331"/>
          </a:xfrm>
          <a:prstGeom prst="rect">
            <a:avLst/>
          </a:prstGeom>
          <a:noFill/>
        </p:spPr>
        <p:txBody>
          <a:bodyPr wrap="square" rtlCol="0">
            <a:spAutoFit/>
          </a:bodyPr>
          <a:lstStyle/>
          <a:p>
            <a:r>
              <a:rPr lang="it-IT" sz="3600" b="1" dirty="0"/>
              <a:t>Cambiamento d’epoca</a:t>
            </a:r>
          </a:p>
        </p:txBody>
      </p:sp>
      <p:sp>
        <p:nvSpPr>
          <p:cNvPr id="4" name="Freccia a destra 3">
            <a:extLst>
              <a:ext uri="{FF2B5EF4-FFF2-40B4-BE49-F238E27FC236}">
                <a16:creationId xmlns:a16="http://schemas.microsoft.com/office/drawing/2014/main" id="{B71FFBE9-BD18-40F4-B866-454E98FE40DC}"/>
              </a:ext>
            </a:extLst>
          </p:cNvPr>
          <p:cNvSpPr/>
          <p:nvPr/>
        </p:nvSpPr>
        <p:spPr>
          <a:xfrm>
            <a:off x="7134225" y="2944594"/>
            <a:ext cx="1943100" cy="1581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con angoli arrotondati 4">
            <a:extLst>
              <a:ext uri="{FF2B5EF4-FFF2-40B4-BE49-F238E27FC236}">
                <a16:creationId xmlns:a16="http://schemas.microsoft.com/office/drawing/2014/main" id="{51AEE68A-7593-4CED-A848-FB3EDEFF1C4F}"/>
              </a:ext>
            </a:extLst>
          </p:cNvPr>
          <p:cNvSpPr/>
          <p:nvPr/>
        </p:nvSpPr>
        <p:spPr>
          <a:xfrm>
            <a:off x="9229725" y="2371725"/>
            <a:ext cx="2600325" cy="29622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b="1" dirty="0"/>
              <a:t>Società liquida</a:t>
            </a:r>
          </a:p>
        </p:txBody>
      </p:sp>
    </p:spTree>
    <p:extLst>
      <p:ext uri="{BB962C8B-B14F-4D97-AF65-F5344CB8AC3E}">
        <p14:creationId xmlns:p14="http://schemas.microsoft.com/office/powerpoint/2010/main" val="1379636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la 4">
            <a:extLst>
              <a:ext uri="{FF2B5EF4-FFF2-40B4-BE49-F238E27FC236}">
                <a16:creationId xmlns:a16="http://schemas.microsoft.com/office/drawing/2014/main" id="{2430DA5D-2646-4DFC-9E3A-01FA2F471A08}"/>
              </a:ext>
            </a:extLst>
          </p:cNvPr>
          <p:cNvGraphicFramePr>
            <a:graphicFrameLocks noGrp="1"/>
          </p:cNvGraphicFramePr>
          <p:nvPr>
            <p:extLst>
              <p:ext uri="{D42A27DB-BD31-4B8C-83A1-F6EECF244321}">
                <p14:modId xmlns:p14="http://schemas.microsoft.com/office/powerpoint/2010/main" val="1531360259"/>
              </p:ext>
            </p:extLst>
          </p:nvPr>
        </p:nvGraphicFramePr>
        <p:xfrm>
          <a:off x="-5545752" y="-10783647"/>
          <a:ext cx="718149" cy="17256840"/>
        </p:xfrm>
        <a:graphic>
          <a:graphicData uri="http://schemas.openxmlformats.org/drawingml/2006/table">
            <a:tbl>
              <a:tblPr/>
              <a:tblGrid>
                <a:gridCol w="239383">
                  <a:extLst>
                    <a:ext uri="{9D8B030D-6E8A-4147-A177-3AD203B41FA5}">
                      <a16:colId xmlns:a16="http://schemas.microsoft.com/office/drawing/2014/main" val="2754469711"/>
                    </a:ext>
                  </a:extLst>
                </a:gridCol>
                <a:gridCol w="239383">
                  <a:extLst>
                    <a:ext uri="{9D8B030D-6E8A-4147-A177-3AD203B41FA5}">
                      <a16:colId xmlns:a16="http://schemas.microsoft.com/office/drawing/2014/main" val="3304881208"/>
                    </a:ext>
                  </a:extLst>
                </a:gridCol>
                <a:gridCol w="239383">
                  <a:extLst>
                    <a:ext uri="{9D8B030D-6E8A-4147-A177-3AD203B41FA5}">
                      <a16:colId xmlns:a16="http://schemas.microsoft.com/office/drawing/2014/main" val="681946008"/>
                    </a:ext>
                  </a:extLst>
                </a:gridCol>
              </a:tblGrid>
              <a:tr h="0">
                <a:tc>
                  <a:txBody>
                    <a:bodyPr/>
                    <a:lstStyle/>
                    <a:p>
                      <a:r>
                        <a:rPr lang="it-IT" sz="700" i="1">
                          <a:effectLst/>
                        </a:rPr>
                        <a:t>Approccio tradizionale</a:t>
                      </a:r>
                      <a:endParaRPr lang="it-IT" sz="700">
                        <a:effectLst/>
                      </a:endParaRP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r>
                        <a:rPr lang="it-IT" sz="700" i="1">
                          <a:effectLst/>
                        </a:rPr>
                        <a:t>Approccio partecipativo</a:t>
                      </a:r>
                      <a:endParaRPr lang="it-IT" sz="700">
                        <a:effectLst/>
                      </a:endParaRP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endParaRPr lang="it-IT" sz="700"/>
                    </a:p>
                  </a:txBody>
                  <a:tcPr marL="33848" marR="33848" marT="16924" marB="16924">
                    <a:lnL w="3175" cap="flat" cmpd="sng" algn="ctr">
                      <a:solidFill>
                        <a:srgbClr val="DEDEDE"/>
                      </a:solidFill>
                      <a:prstDash val="solid"/>
                      <a:round/>
                      <a:headEnd type="none" w="med" len="med"/>
                      <a:tailEnd type="none" w="med" len="med"/>
                    </a:lnL>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1957292427"/>
                  </a:ext>
                </a:extLst>
              </a:tr>
              <a:tr h="0">
                <a:tc>
                  <a:txBody>
                    <a:bodyPr/>
                    <a:lstStyle/>
                    <a:p>
                      <a:pPr algn="just"/>
                      <a:r>
                        <a:rPr lang="it-IT" sz="700">
                          <a:effectLst/>
                        </a:rPr>
                        <a:t>Approccio</a:t>
                      </a:r>
                      <a:endParaRPr lang="it-IT" sz="700" b="0" i="0">
                        <a:solidFill>
                          <a:srgbClr val="000000"/>
                        </a:solidFill>
                        <a:effectLst/>
                        <a:latin typeface="&amp;quot"/>
                      </a:endParaRPr>
                    </a:p>
                    <a:p>
                      <a:pPr algn="just"/>
                      <a:r>
                        <a:rPr lang="it-IT" sz="700" b="0" i="0">
                          <a:solidFill>
                            <a:srgbClr val="000000"/>
                          </a:solidFill>
                          <a:effectLst/>
                          <a:latin typeface="&amp;quot"/>
                        </a:rPr>
                        <a:t>comunicativo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Verticale</a:t>
                      </a:r>
                      <a:endParaRPr lang="it-IT" sz="700" b="0" i="0">
                        <a:solidFill>
                          <a:srgbClr val="000000"/>
                        </a:solidFill>
                        <a:effectLst/>
                        <a:latin typeface="&amp;quot"/>
                      </a:endParaRPr>
                    </a:p>
                    <a:p>
                      <a:pPr algn="just"/>
                      <a:r>
                        <a:rPr lang="it-IT" sz="700" b="0" i="0">
                          <a:solidFill>
                            <a:srgbClr val="000000"/>
                          </a:solidFill>
                          <a:effectLst/>
                          <a:latin typeface="&amp;quot"/>
                        </a:rPr>
                        <a:t>Lineare</a:t>
                      </a:r>
                    </a:p>
                    <a:p>
                      <a:pPr algn="just"/>
                      <a:r>
                        <a:rPr lang="it-IT" sz="700" b="0" i="0">
                          <a:solidFill>
                            <a:srgbClr val="000000"/>
                          </a:solidFill>
                          <a:effectLst/>
                          <a:latin typeface="&amp;quot"/>
                        </a:rPr>
                        <a:t>Unidirezionale: emittente – ricevente</a:t>
                      </a:r>
                    </a:p>
                    <a:p>
                      <a:pPr algn="just"/>
                      <a:r>
                        <a:rPr lang="it-IT" sz="700" b="0" i="0">
                          <a:solidFill>
                            <a:srgbClr val="000000"/>
                          </a:solidFill>
                          <a:effectLst/>
                          <a:latin typeface="&amp;quot"/>
                        </a:rPr>
                        <a:t>Unipolare: usa, generalmente, un solo mezzo di trasmissione</a:t>
                      </a:r>
                    </a:p>
                    <a:p>
                      <a:pPr algn="just"/>
                      <a:r>
                        <a:rPr lang="it-IT" sz="700" b="0" i="0">
                          <a:solidFill>
                            <a:srgbClr val="000000"/>
                          </a:solidFill>
                          <a:effectLst/>
                          <a:latin typeface="&amp;quot"/>
                        </a:rPr>
                        <a:t>Centrata sui prodotti comunicativi</a:t>
                      </a:r>
                    </a:p>
                    <a:p>
                      <a:pPr algn="just"/>
                      <a:r>
                        <a:rPr lang="it-IT" sz="700" b="0" i="0">
                          <a:solidFill>
                            <a:srgbClr val="000000"/>
                          </a:solidFill>
                          <a:effectLst/>
                          <a:latin typeface="&amp;quot"/>
                        </a:rPr>
                        <a:t>Individualista</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Orizzontale</a:t>
                      </a:r>
                      <a:endParaRPr lang="it-IT" sz="700" b="0" i="0">
                        <a:solidFill>
                          <a:srgbClr val="000000"/>
                        </a:solidFill>
                        <a:effectLst/>
                        <a:latin typeface="&amp;quot"/>
                      </a:endParaRPr>
                    </a:p>
                    <a:p>
                      <a:pPr algn="just"/>
                      <a:r>
                        <a:rPr lang="it-IT" sz="700" b="0" i="0">
                          <a:solidFill>
                            <a:srgbClr val="000000"/>
                          </a:solidFill>
                          <a:effectLst/>
                          <a:latin typeface="&amp;quot"/>
                        </a:rPr>
                        <a:t>Circolare</a:t>
                      </a:r>
                    </a:p>
                    <a:p>
                      <a:pPr algn="just"/>
                      <a:r>
                        <a:rPr lang="it-IT" sz="700" b="0" i="0">
                          <a:solidFill>
                            <a:srgbClr val="000000"/>
                          </a:solidFill>
                          <a:effectLst/>
                          <a:latin typeface="&amp;quot"/>
                        </a:rPr>
                        <a:t>Bidirezionale</a:t>
                      </a:r>
                    </a:p>
                    <a:p>
                      <a:pPr algn="just"/>
                      <a:r>
                        <a:rPr lang="it-IT" sz="700" b="0" i="0">
                          <a:solidFill>
                            <a:srgbClr val="000000"/>
                          </a:solidFill>
                          <a:effectLst/>
                          <a:latin typeface="&amp;quot"/>
                        </a:rPr>
                        <a:t>Multipolare: articola una vasta rete di mezzi e attori</a:t>
                      </a:r>
                    </a:p>
                    <a:p>
                      <a:pPr algn="just"/>
                      <a:r>
                        <a:rPr lang="it-IT" sz="700" b="0" i="0">
                          <a:solidFill>
                            <a:srgbClr val="000000"/>
                          </a:solidFill>
                          <a:effectLst/>
                          <a:latin typeface="&amp;quot"/>
                        </a:rPr>
                        <a:t>Centrato nella comunicazione</a:t>
                      </a:r>
                    </a:p>
                    <a:p>
                      <a:pPr algn="just"/>
                      <a:r>
                        <a:rPr lang="it-IT" sz="700" b="0" i="0">
                          <a:solidFill>
                            <a:srgbClr val="000000"/>
                          </a:solidFill>
                          <a:effectLst/>
                          <a:latin typeface="&amp;quot"/>
                        </a:rPr>
                        <a:t>Centrato sulla comunità</a:t>
                      </a:r>
                    </a:p>
                    <a:p>
                      <a:pPr algn="just"/>
                      <a:r>
                        <a:rPr lang="it-IT" sz="700" b="0" i="0">
                          <a:solidFill>
                            <a:srgbClr val="000000"/>
                          </a:solidFill>
                          <a:effectLst/>
                          <a:latin typeface="&amp;quot"/>
                        </a:rPr>
                        <a:t>Critico – dialogico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3748984493"/>
                  </a:ext>
                </a:extLst>
              </a:tr>
              <a:tr h="0">
                <a:tc>
                  <a:txBody>
                    <a:bodyPr/>
                    <a:lstStyle/>
                    <a:p>
                      <a:r>
                        <a:rPr lang="it-IT" sz="700">
                          <a:effectLst/>
                        </a:rPr>
                        <a:t>Fine</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Persuadere</a:t>
                      </a:r>
                      <a:endParaRPr lang="it-IT" sz="700" b="0" i="0">
                        <a:solidFill>
                          <a:srgbClr val="000000"/>
                        </a:solidFill>
                        <a:effectLst/>
                        <a:latin typeface="&amp;quot"/>
                      </a:endParaRPr>
                    </a:p>
                    <a:p>
                      <a:pPr algn="just"/>
                      <a:r>
                        <a:rPr lang="it-IT" sz="700" b="0" i="0">
                          <a:solidFill>
                            <a:srgbClr val="000000"/>
                          </a:solidFill>
                          <a:effectLst/>
                          <a:latin typeface="&amp;quot"/>
                        </a:rPr>
                        <a:t>Modificare gli atteggiamenti</a:t>
                      </a:r>
                    </a:p>
                    <a:p>
                      <a:pPr algn="just"/>
                      <a:r>
                        <a:rPr lang="it-IT" sz="700" b="0" i="0">
                          <a:solidFill>
                            <a:srgbClr val="000000"/>
                          </a:solidFill>
                          <a:effectLst/>
                          <a:latin typeface="&amp;quot"/>
                        </a:rPr>
                        <a:t>ed i comportamenti</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Empowerment</a:t>
                      </a:r>
                      <a:endParaRPr lang="it-IT" sz="700" b="0" i="0">
                        <a:solidFill>
                          <a:srgbClr val="000000"/>
                        </a:solidFill>
                        <a:effectLst/>
                        <a:latin typeface="&amp;quot"/>
                      </a:endParaRPr>
                    </a:p>
                    <a:p>
                      <a:pPr algn="just"/>
                      <a:r>
                        <a:rPr lang="it-IT" sz="700" b="0" i="0">
                          <a:solidFill>
                            <a:srgbClr val="000000"/>
                          </a:solidFill>
                          <a:effectLst/>
                          <a:latin typeface="&amp;quot"/>
                        </a:rPr>
                        <a:t>Promuovere agenti comunicativi del cambiamento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3257782811"/>
                  </a:ext>
                </a:extLst>
              </a:tr>
              <a:tr h="0">
                <a:tc>
                  <a:txBody>
                    <a:bodyPr/>
                    <a:lstStyle/>
                    <a:p>
                      <a:r>
                        <a:rPr lang="it-IT" sz="700">
                          <a:effectLst/>
                        </a:rPr>
                        <a:t>Persone coinvolte</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Gli esperti trasmettono la società riceve</a:t>
                      </a:r>
                      <a:endParaRPr lang="it-IT" sz="700" b="0" i="0">
                        <a:solidFill>
                          <a:srgbClr val="000000"/>
                        </a:solidFill>
                        <a:effectLst/>
                        <a:latin typeface="&amp;quot"/>
                      </a:endParaRPr>
                    </a:p>
                    <a:p>
                      <a:pPr algn="just"/>
                      <a:r>
                        <a:rPr lang="it-IT" sz="700" b="0" i="0">
                          <a:solidFill>
                            <a:srgbClr val="000000"/>
                          </a:solidFill>
                          <a:effectLst/>
                          <a:latin typeface="&amp;quot"/>
                        </a:rPr>
                        <a:t>Ricevente passivo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Le persone partecipano e si appropriano del processo comunicativo</a:t>
                      </a:r>
                      <a:endParaRPr lang="it-IT" sz="700" b="0" i="0">
                        <a:solidFill>
                          <a:srgbClr val="000000"/>
                        </a:solidFill>
                        <a:effectLst/>
                        <a:latin typeface="&amp;quot"/>
                      </a:endParaRPr>
                    </a:p>
                    <a:p>
                      <a:pPr algn="just"/>
                      <a:r>
                        <a:rPr lang="it-IT" sz="700" b="0" i="0">
                          <a:solidFill>
                            <a:srgbClr val="000000"/>
                          </a:solidFill>
                          <a:effectLst/>
                          <a:latin typeface="&amp;quot"/>
                        </a:rPr>
                        <a:t>Agente attivo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1965841083"/>
                  </a:ext>
                </a:extLst>
              </a:tr>
              <a:tr h="0">
                <a:tc>
                  <a:txBody>
                    <a:bodyPr/>
                    <a:lstStyle/>
                    <a:p>
                      <a:r>
                        <a:rPr lang="it-IT" sz="700">
                          <a:effectLst/>
                        </a:rPr>
                        <a:t>Contenuti</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a:effectLst/>
                        </a:rPr>
                        <a:t>Gli argomenti non mettono in discussione il sistema di disuguaglianza</a:t>
                      </a:r>
                      <a:endParaRPr lang="it-IT" sz="700" b="0" i="0">
                        <a:solidFill>
                          <a:srgbClr val="000000"/>
                        </a:solidFill>
                        <a:effectLst/>
                        <a:latin typeface="&amp;quot"/>
                      </a:endParaRPr>
                    </a:p>
                    <a:p>
                      <a:pPr algn="just"/>
                      <a:r>
                        <a:rPr lang="it-IT" sz="700" b="0" i="0">
                          <a:solidFill>
                            <a:srgbClr val="000000"/>
                          </a:solidFill>
                          <a:effectLst/>
                          <a:latin typeface="&amp;quot"/>
                        </a:rPr>
                        <a:t>Neutralità política</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700" dirty="0">
                          <a:effectLst/>
                        </a:rPr>
                        <a:t>Si costruiscono narrazioni alternative che mettono in discussione il sistema di disuguaglianza</a:t>
                      </a:r>
                      <a:endParaRPr lang="it-IT" sz="700" b="0" i="0" dirty="0">
                        <a:solidFill>
                          <a:srgbClr val="000000"/>
                        </a:solidFill>
                        <a:effectLst/>
                        <a:latin typeface="&amp;quot"/>
                      </a:endParaRPr>
                    </a:p>
                    <a:p>
                      <a:pPr algn="just"/>
                      <a:r>
                        <a:rPr lang="it-IT" sz="700" b="0" i="0" dirty="0">
                          <a:solidFill>
                            <a:srgbClr val="000000"/>
                          </a:solidFill>
                          <a:effectLst/>
                          <a:latin typeface="&amp;quot"/>
                        </a:rPr>
                        <a:t>Critica </a:t>
                      </a:r>
                      <a:r>
                        <a:rPr lang="it-IT" sz="700" b="0" i="0" dirty="0" err="1">
                          <a:solidFill>
                            <a:srgbClr val="000000"/>
                          </a:solidFill>
                          <a:effectLst/>
                          <a:latin typeface="&amp;quot"/>
                        </a:rPr>
                        <a:t>política</a:t>
                      </a:r>
                      <a:endParaRPr lang="it-IT" sz="700" b="0" i="0" dirty="0">
                        <a:solidFill>
                          <a:srgbClr val="000000"/>
                        </a:solidFill>
                        <a:effectLst/>
                        <a:latin typeface="&amp;quot"/>
                      </a:endParaRP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1761337884"/>
                  </a:ext>
                </a:extLst>
              </a:tr>
            </a:tbl>
          </a:graphicData>
        </a:graphic>
      </p:graphicFrame>
      <p:sp>
        <p:nvSpPr>
          <p:cNvPr id="6" name="Rectangle 1">
            <a:extLst>
              <a:ext uri="{FF2B5EF4-FFF2-40B4-BE49-F238E27FC236}">
                <a16:creationId xmlns:a16="http://schemas.microsoft.com/office/drawing/2014/main" id="{D237C072-78F3-4153-8AEA-8FDC20C63535}"/>
              </a:ext>
            </a:extLst>
          </p:cNvPr>
          <p:cNvSpPr>
            <a:spLocks noChangeArrowheads="1"/>
          </p:cNvSpPr>
          <p:nvPr/>
        </p:nvSpPr>
        <p:spPr bwMode="auto">
          <a:xfrm rot="10800000" flipV="1">
            <a:off x="286736" y="6376369"/>
            <a:ext cx="48498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200" b="0" i="0" u="none" strike="noStrike" cap="none" normalizeH="0" baseline="0" dirty="0">
                <a:ln>
                  <a:noFill/>
                </a:ln>
                <a:solidFill>
                  <a:srgbClr val="000000"/>
                </a:solidFill>
                <a:effectLst/>
                <a:latin typeface="&amp;quot"/>
              </a:rPr>
              <a:t>Fonte: </a:t>
            </a:r>
            <a:r>
              <a:rPr kumimoji="0" lang="it-IT" altLang="it-IT" sz="1200" b="0" i="0" u="none" strike="noStrike" cap="none" normalizeH="0" baseline="0" dirty="0" err="1">
                <a:ln>
                  <a:noFill/>
                </a:ln>
                <a:solidFill>
                  <a:srgbClr val="000000"/>
                </a:solidFill>
                <a:effectLst/>
                <a:latin typeface="&amp;quot"/>
              </a:rPr>
              <a:t>Buraschi</a:t>
            </a:r>
            <a:r>
              <a:rPr kumimoji="0" lang="it-IT" altLang="it-IT" sz="1200" b="0" i="0" u="none" strike="noStrike" cap="none" normalizeH="0" baseline="0" dirty="0">
                <a:ln>
                  <a:noFill/>
                </a:ln>
                <a:solidFill>
                  <a:srgbClr val="000000"/>
                </a:solidFill>
                <a:effectLst/>
                <a:latin typeface="&amp;quot"/>
              </a:rPr>
              <a:t>, Aguilar 2017, p. 26.</a:t>
            </a: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graphicFrame>
        <p:nvGraphicFramePr>
          <p:cNvPr id="11" name="Tabella 10">
            <a:extLst>
              <a:ext uri="{FF2B5EF4-FFF2-40B4-BE49-F238E27FC236}">
                <a16:creationId xmlns:a16="http://schemas.microsoft.com/office/drawing/2014/main" id="{794F08BF-4585-4ED9-BEB4-5F98819295B8}"/>
              </a:ext>
            </a:extLst>
          </p:cNvPr>
          <p:cNvGraphicFramePr>
            <a:graphicFrameLocks noGrp="1"/>
          </p:cNvGraphicFramePr>
          <p:nvPr>
            <p:extLst>
              <p:ext uri="{D42A27DB-BD31-4B8C-83A1-F6EECF244321}">
                <p14:modId xmlns:p14="http://schemas.microsoft.com/office/powerpoint/2010/main" val="1287423899"/>
              </p:ext>
            </p:extLst>
          </p:nvPr>
        </p:nvGraphicFramePr>
        <p:xfrm>
          <a:off x="383458" y="196646"/>
          <a:ext cx="10962969" cy="6565333"/>
        </p:xfrm>
        <a:graphic>
          <a:graphicData uri="http://schemas.openxmlformats.org/drawingml/2006/table">
            <a:tbl>
              <a:tblPr/>
              <a:tblGrid>
                <a:gridCol w="3654323">
                  <a:extLst>
                    <a:ext uri="{9D8B030D-6E8A-4147-A177-3AD203B41FA5}">
                      <a16:colId xmlns:a16="http://schemas.microsoft.com/office/drawing/2014/main" val="1820552217"/>
                    </a:ext>
                  </a:extLst>
                </a:gridCol>
                <a:gridCol w="3621548">
                  <a:extLst>
                    <a:ext uri="{9D8B030D-6E8A-4147-A177-3AD203B41FA5}">
                      <a16:colId xmlns:a16="http://schemas.microsoft.com/office/drawing/2014/main" val="1513553147"/>
                    </a:ext>
                  </a:extLst>
                </a:gridCol>
                <a:gridCol w="3687098">
                  <a:extLst>
                    <a:ext uri="{9D8B030D-6E8A-4147-A177-3AD203B41FA5}">
                      <a16:colId xmlns:a16="http://schemas.microsoft.com/office/drawing/2014/main" val="3915558311"/>
                    </a:ext>
                  </a:extLst>
                </a:gridCol>
              </a:tblGrid>
              <a:tr h="347190">
                <a:tc>
                  <a:txBody>
                    <a:bodyPr/>
                    <a:lstStyle/>
                    <a:p>
                      <a:r>
                        <a:rPr lang="it-IT" sz="2400" dirty="0">
                          <a:effectLst/>
                        </a:rPr>
                        <a:t>Due modelli a confronto: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r>
                        <a:rPr lang="it-IT" sz="2000" b="1" i="1" dirty="0">
                          <a:solidFill>
                            <a:srgbClr val="FF0000"/>
                          </a:solidFill>
                          <a:effectLst/>
                        </a:rPr>
                        <a:t>Approccio tradizionale</a:t>
                      </a:r>
                      <a:endParaRPr lang="it-IT" sz="2000" b="1" dirty="0">
                        <a:solidFill>
                          <a:srgbClr val="FF0000"/>
                        </a:solidFill>
                        <a:effectLst/>
                      </a:endParaRP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r>
                        <a:rPr lang="it-IT" sz="2000" b="1" i="1" dirty="0">
                          <a:solidFill>
                            <a:srgbClr val="FF0000"/>
                          </a:solidFill>
                        </a:rPr>
                        <a:t>Approccio partecipativo</a:t>
                      </a:r>
                    </a:p>
                  </a:txBody>
                  <a:tcPr marL="33848" marR="33848" marT="16924" marB="16924">
                    <a:lnL w="3175" cap="flat" cmpd="sng" algn="ctr">
                      <a:solidFill>
                        <a:srgbClr val="DEDEDE"/>
                      </a:solidFill>
                      <a:prstDash val="solid"/>
                      <a:round/>
                      <a:headEnd type="none" w="med" len="med"/>
                      <a:tailEnd type="none" w="med" len="med"/>
                    </a:lnL>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760082526"/>
                  </a:ext>
                </a:extLst>
              </a:tr>
              <a:tr h="2251312">
                <a:tc>
                  <a:txBody>
                    <a:bodyPr/>
                    <a:lstStyle/>
                    <a:p>
                      <a:pPr algn="just"/>
                      <a:r>
                        <a:rPr lang="it-IT" sz="2800" dirty="0">
                          <a:effectLst/>
                        </a:rPr>
                        <a:t>Approccio</a:t>
                      </a:r>
                      <a:endParaRPr lang="it-IT" sz="2800" b="0" i="0" dirty="0">
                        <a:solidFill>
                          <a:srgbClr val="000000"/>
                        </a:solidFill>
                        <a:effectLst/>
                        <a:latin typeface="&amp;quot"/>
                      </a:endParaRPr>
                    </a:p>
                    <a:p>
                      <a:pPr algn="just"/>
                      <a:r>
                        <a:rPr lang="it-IT" sz="2800" b="0" i="0" dirty="0">
                          <a:solidFill>
                            <a:srgbClr val="000000"/>
                          </a:solidFill>
                          <a:effectLst/>
                          <a:latin typeface="&amp;quot"/>
                        </a:rPr>
                        <a:t>comunicativo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1600" dirty="0">
                          <a:effectLst/>
                        </a:rPr>
                        <a:t>Verticale</a:t>
                      </a:r>
                      <a:endParaRPr lang="it-IT" sz="1600" b="0" i="0" dirty="0">
                        <a:solidFill>
                          <a:srgbClr val="000000"/>
                        </a:solidFill>
                        <a:effectLst/>
                        <a:latin typeface="&amp;quot"/>
                      </a:endParaRPr>
                    </a:p>
                    <a:p>
                      <a:pPr algn="just"/>
                      <a:r>
                        <a:rPr lang="it-IT" sz="1600" b="0" i="0" dirty="0">
                          <a:solidFill>
                            <a:srgbClr val="000000"/>
                          </a:solidFill>
                          <a:effectLst/>
                          <a:latin typeface="&amp;quot"/>
                        </a:rPr>
                        <a:t>Lineare</a:t>
                      </a:r>
                    </a:p>
                    <a:p>
                      <a:pPr algn="just"/>
                      <a:r>
                        <a:rPr lang="it-IT" sz="1600" b="1" i="0" dirty="0">
                          <a:solidFill>
                            <a:srgbClr val="000000"/>
                          </a:solidFill>
                          <a:effectLst/>
                          <a:latin typeface="&amp;quot"/>
                        </a:rPr>
                        <a:t>Unidirezionale</a:t>
                      </a:r>
                      <a:r>
                        <a:rPr lang="it-IT" sz="1600" b="0" i="0" dirty="0">
                          <a:solidFill>
                            <a:srgbClr val="000000"/>
                          </a:solidFill>
                          <a:effectLst/>
                          <a:latin typeface="&amp;quot"/>
                        </a:rPr>
                        <a:t>: emittente – ricevente</a:t>
                      </a:r>
                    </a:p>
                    <a:p>
                      <a:pPr algn="just"/>
                      <a:r>
                        <a:rPr lang="it-IT" sz="1600" b="0" i="0" dirty="0">
                          <a:solidFill>
                            <a:srgbClr val="000000"/>
                          </a:solidFill>
                          <a:effectLst/>
                          <a:latin typeface="&amp;quot"/>
                        </a:rPr>
                        <a:t>Unipolare: usa, generalmente, un solo mezzo di trasmissione</a:t>
                      </a:r>
                    </a:p>
                    <a:p>
                      <a:pPr algn="just"/>
                      <a:r>
                        <a:rPr lang="it-IT" sz="1600" b="0" i="0" dirty="0">
                          <a:solidFill>
                            <a:srgbClr val="000000"/>
                          </a:solidFill>
                          <a:effectLst/>
                          <a:latin typeface="&amp;quot"/>
                        </a:rPr>
                        <a:t>Centrata sui prodotti comunicativi</a:t>
                      </a:r>
                    </a:p>
                    <a:p>
                      <a:pPr algn="just"/>
                      <a:r>
                        <a:rPr lang="it-IT" sz="1600" b="0" i="0" dirty="0">
                          <a:solidFill>
                            <a:srgbClr val="000000"/>
                          </a:solidFill>
                          <a:effectLst/>
                          <a:latin typeface="&amp;quot"/>
                        </a:rPr>
                        <a:t>Individualista</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1600" dirty="0">
                          <a:effectLst/>
                        </a:rPr>
                        <a:t>Orizzontale</a:t>
                      </a:r>
                      <a:endParaRPr lang="it-IT" sz="1600" b="0" i="0" dirty="0">
                        <a:solidFill>
                          <a:srgbClr val="000000"/>
                        </a:solidFill>
                        <a:effectLst/>
                        <a:latin typeface="&amp;quot"/>
                      </a:endParaRPr>
                    </a:p>
                    <a:p>
                      <a:pPr algn="just"/>
                      <a:r>
                        <a:rPr lang="it-IT" sz="1600" b="0" i="0" dirty="0">
                          <a:solidFill>
                            <a:srgbClr val="000000"/>
                          </a:solidFill>
                          <a:effectLst/>
                          <a:latin typeface="&amp;quot"/>
                        </a:rPr>
                        <a:t>Circolare</a:t>
                      </a:r>
                    </a:p>
                    <a:p>
                      <a:pPr algn="just"/>
                      <a:r>
                        <a:rPr lang="it-IT" sz="1600" b="0" i="0" dirty="0">
                          <a:solidFill>
                            <a:srgbClr val="000000"/>
                          </a:solidFill>
                          <a:effectLst/>
                          <a:latin typeface="&amp;quot"/>
                        </a:rPr>
                        <a:t>Bidirezionale</a:t>
                      </a:r>
                    </a:p>
                    <a:p>
                      <a:pPr algn="just"/>
                      <a:r>
                        <a:rPr lang="it-IT" sz="1600" b="0" i="0" dirty="0">
                          <a:solidFill>
                            <a:srgbClr val="000000"/>
                          </a:solidFill>
                          <a:effectLst/>
                          <a:latin typeface="&amp;quot"/>
                        </a:rPr>
                        <a:t>Multipolare: </a:t>
                      </a:r>
                      <a:r>
                        <a:rPr lang="it-IT" sz="1600" b="1" i="0" dirty="0">
                          <a:solidFill>
                            <a:srgbClr val="000000"/>
                          </a:solidFill>
                          <a:effectLst/>
                          <a:latin typeface="&amp;quot"/>
                        </a:rPr>
                        <a:t>articola una vasta </a:t>
                      </a:r>
                      <a:r>
                        <a:rPr lang="it-IT" sz="1600" b="1" i="1" dirty="0">
                          <a:solidFill>
                            <a:srgbClr val="000000"/>
                          </a:solidFill>
                          <a:effectLst/>
                          <a:latin typeface="&amp;quot"/>
                        </a:rPr>
                        <a:t>rete</a:t>
                      </a:r>
                      <a:r>
                        <a:rPr lang="it-IT" sz="1600" b="1" i="0" dirty="0">
                          <a:solidFill>
                            <a:srgbClr val="000000"/>
                          </a:solidFill>
                          <a:effectLst/>
                          <a:latin typeface="&amp;quot"/>
                        </a:rPr>
                        <a:t> di mezzi e attori </a:t>
                      </a:r>
                    </a:p>
                    <a:p>
                      <a:pPr algn="just"/>
                      <a:r>
                        <a:rPr lang="it-IT" sz="1600" b="1" i="0" dirty="0">
                          <a:solidFill>
                            <a:srgbClr val="000000"/>
                          </a:solidFill>
                          <a:effectLst/>
                          <a:latin typeface="&amp;quot"/>
                        </a:rPr>
                        <a:t>Centrato nella comunicazione</a:t>
                      </a:r>
                    </a:p>
                    <a:p>
                      <a:pPr algn="just"/>
                      <a:r>
                        <a:rPr lang="it-IT" sz="1600" b="1" i="0" dirty="0">
                          <a:solidFill>
                            <a:srgbClr val="000000"/>
                          </a:solidFill>
                          <a:effectLst/>
                          <a:latin typeface="&amp;quot"/>
                        </a:rPr>
                        <a:t>Centrato sulla comunità</a:t>
                      </a:r>
                    </a:p>
                    <a:p>
                      <a:pPr algn="just"/>
                      <a:r>
                        <a:rPr lang="it-IT" sz="1600" b="0" i="0" dirty="0">
                          <a:solidFill>
                            <a:srgbClr val="000000"/>
                          </a:solidFill>
                          <a:effectLst/>
                          <a:latin typeface="&amp;quot"/>
                        </a:rPr>
                        <a:t>Critico – dialogico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3770177354"/>
                  </a:ext>
                </a:extLst>
              </a:tr>
              <a:tr h="1079544">
                <a:tc>
                  <a:txBody>
                    <a:bodyPr/>
                    <a:lstStyle/>
                    <a:p>
                      <a:r>
                        <a:rPr lang="it-IT" sz="2400" dirty="0">
                          <a:effectLst/>
                        </a:rPr>
                        <a:t>Fine</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1600" dirty="0">
                          <a:effectLst/>
                        </a:rPr>
                        <a:t>Persuadere</a:t>
                      </a:r>
                      <a:endParaRPr lang="it-IT" sz="1600" b="0" i="0" dirty="0">
                        <a:solidFill>
                          <a:srgbClr val="000000"/>
                        </a:solidFill>
                        <a:effectLst/>
                        <a:latin typeface="&amp;quot"/>
                      </a:endParaRPr>
                    </a:p>
                    <a:p>
                      <a:pPr algn="just"/>
                      <a:r>
                        <a:rPr lang="it-IT" sz="1600" b="0" i="0" dirty="0">
                          <a:solidFill>
                            <a:srgbClr val="000000"/>
                          </a:solidFill>
                          <a:effectLst/>
                          <a:latin typeface="&amp;quot"/>
                        </a:rPr>
                        <a:t>Modificare gli atteggiamenti</a:t>
                      </a:r>
                    </a:p>
                    <a:p>
                      <a:pPr algn="just"/>
                      <a:r>
                        <a:rPr lang="it-IT" sz="1600" b="0" i="0" dirty="0">
                          <a:solidFill>
                            <a:srgbClr val="000000"/>
                          </a:solidFill>
                          <a:effectLst/>
                          <a:latin typeface="&amp;quot"/>
                        </a:rPr>
                        <a:t>ed i comportamenti</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1600" dirty="0">
                          <a:effectLst/>
                        </a:rPr>
                        <a:t>Empowerment: qualsiasi persone partecipante diventa un agente comunicativo. </a:t>
                      </a:r>
                      <a:r>
                        <a:rPr lang="it-IT" sz="1600" b="0" i="0" dirty="0">
                          <a:solidFill>
                            <a:srgbClr val="000000"/>
                          </a:solidFill>
                          <a:effectLst/>
                          <a:latin typeface="&amp;quot"/>
                        </a:rPr>
                        <a:t>Promuovere agenti comunicativi del cambiamento, coinvolgere, condividere</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2033226729"/>
                  </a:ext>
                </a:extLst>
              </a:tr>
              <a:tr h="1079544">
                <a:tc>
                  <a:txBody>
                    <a:bodyPr/>
                    <a:lstStyle/>
                    <a:p>
                      <a:r>
                        <a:rPr lang="it-IT" sz="2000" dirty="0">
                          <a:effectLst/>
                        </a:rPr>
                        <a:t>Persone coinvolte</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2000" dirty="0">
                          <a:effectLst/>
                        </a:rPr>
                        <a:t>Gli esperti trasmettono </a:t>
                      </a:r>
                    </a:p>
                    <a:p>
                      <a:pPr algn="just"/>
                      <a:r>
                        <a:rPr lang="it-IT" sz="2000" dirty="0">
                          <a:effectLst/>
                        </a:rPr>
                        <a:t>la realtà sociale riceve</a:t>
                      </a:r>
                      <a:endParaRPr lang="it-IT" sz="2000" b="0" i="0" dirty="0">
                        <a:solidFill>
                          <a:srgbClr val="000000"/>
                        </a:solidFill>
                        <a:effectLst/>
                        <a:latin typeface="&amp;quot"/>
                      </a:endParaRPr>
                    </a:p>
                    <a:p>
                      <a:pPr algn="just"/>
                      <a:r>
                        <a:rPr lang="it-IT" sz="2000" b="1" i="0" dirty="0">
                          <a:solidFill>
                            <a:srgbClr val="000000"/>
                          </a:solidFill>
                          <a:effectLst/>
                          <a:latin typeface="&amp;quot"/>
                        </a:rPr>
                        <a:t>Il ricevente è passivo</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1800" dirty="0">
                          <a:effectLst/>
                        </a:rPr>
                        <a:t>Le persone partecipano e si appropriano del processo comunicativo e dei suoi contenuti</a:t>
                      </a:r>
                      <a:endParaRPr lang="it-IT" sz="1800" b="0" i="0" dirty="0">
                        <a:solidFill>
                          <a:srgbClr val="000000"/>
                        </a:solidFill>
                        <a:effectLst/>
                        <a:latin typeface="&amp;quot"/>
                      </a:endParaRPr>
                    </a:p>
                    <a:p>
                      <a:pPr algn="just"/>
                      <a:r>
                        <a:rPr lang="it-IT" sz="1800" b="1" i="0" dirty="0">
                          <a:solidFill>
                            <a:srgbClr val="000000"/>
                          </a:solidFill>
                          <a:effectLst/>
                          <a:latin typeface="&amp;quot"/>
                        </a:rPr>
                        <a:t>Sono tutti agenti attivi</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2960036041"/>
                  </a:ext>
                </a:extLst>
              </a:tr>
              <a:tr h="1518957">
                <a:tc>
                  <a:txBody>
                    <a:bodyPr/>
                    <a:lstStyle/>
                    <a:p>
                      <a:r>
                        <a:rPr lang="it-IT" sz="2400" dirty="0">
                          <a:effectLst/>
                        </a:rPr>
                        <a:t>Contenuti</a:t>
                      </a: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1800" dirty="0">
                          <a:effectLst/>
                        </a:rPr>
                        <a:t>Gli argomenti non mettono in discussione, visione «comune ricevuta non partecipata e condivisa</a:t>
                      </a:r>
                      <a:endParaRPr lang="it-IT" sz="1800" b="0" i="0" dirty="0">
                        <a:solidFill>
                          <a:srgbClr val="000000"/>
                        </a:solidFill>
                        <a:effectLst/>
                        <a:latin typeface="&amp;quot"/>
                      </a:endParaRP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tc>
                  <a:txBody>
                    <a:bodyPr/>
                    <a:lstStyle/>
                    <a:p>
                      <a:pPr algn="just"/>
                      <a:r>
                        <a:rPr lang="it-IT" sz="2000" dirty="0">
                          <a:effectLst/>
                        </a:rPr>
                        <a:t>Si costruiscono narrazioni alternative e partecipative. Visione «comune» condivisa e partecipata</a:t>
                      </a:r>
                      <a:endParaRPr lang="it-IT" sz="2000" b="0" i="0" dirty="0">
                        <a:solidFill>
                          <a:srgbClr val="000000"/>
                        </a:solidFill>
                        <a:effectLst/>
                        <a:latin typeface="&amp;quot"/>
                      </a:endParaRPr>
                    </a:p>
                  </a:txBody>
                  <a:tcPr marL="56413" marR="56413" marT="18804" marB="18804" anchor="ctr">
                    <a:lnL w="3175" cap="flat" cmpd="sng" algn="ctr">
                      <a:solidFill>
                        <a:srgbClr val="DEDEDE"/>
                      </a:solidFill>
                      <a:prstDash val="solid"/>
                      <a:round/>
                      <a:headEnd type="none" w="med" len="med"/>
                      <a:tailEnd type="none" w="med" len="med"/>
                    </a:lnL>
                    <a:lnR w="3175" cap="flat" cmpd="sng" algn="ctr">
                      <a:solidFill>
                        <a:srgbClr val="DEDEDE"/>
                      </a:solidFill>
                      <a:prstDash val="solid"/>
                      <a:round/>
                      <a:headEnd type="none" w="med" len="med"/>
                      <a:tailEnd type="none" w="med" len="med"/>
                    </a:lnR>
                    <a:lnT w="3175" cap="flat" cmpd="sng" algn="ctr">
                      <a:solidFill>
                        <a:srgbClr val="DEDEDE"/>
                      </a:solidFill>
                      <a:prstDash val="solid"/>
                      <a:round/>
                      <a:headEnd type="none" w="med" len="med"/>
                      <a:tailEnd type="none" w="med" len="med"/>
                    </a:lnT>
                    <a:lnB w="3175" cap="flat" cmpd="sng" algn="ctr">
                      <a:solidFill>
                        <a:srgbClr val="DEDEDE"/>
                      </a:solidFill>
                      <a:prstDash val="solid"/>
                      <a:round/>
                      <a:headEnd type="none" w="med" len="med"/>
                      <a:tailEnd type="none" w="med" len="med"/>
                    </a:lnB>
                  </a:tcPr>
                </a:tc>
                <a:extLst>
                  <a:ext uri="{0D108BD9-81ED-4DB2-BD59-A6C34878D82A}">
                    <a16:rowId xmlns:a16="http://schemas.microsoft.com/office/drawing/2014/main" val="2563998025"/>
                  </a:ext>
                </a:extLst>
              </a:tr>
            </a:tbl>
          </a:graphicData>
        </a:graphic>
      </p:graphicFrame>
    </p:spTree>
    <p:extLst>
      <p:ext uri="{BB962C8B-B14F-4D97-AF65-F5344CB8AC3E}">
        <p14:creationId xmlns:p14="http://schemas.microsoft.com/office/powerpoint/2010/main" val="2721526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2888D9F-9244-4835-AFA1-C36D82D3057E}"/>
              </a:ext>
            </a:extLst>
          </p:cNvPr>
          <p:cNvSpPr/>
          <p:nvPr/>
        </p:nvSpPr>
        <p:spPr>
          <a:xfrm>
            <a:off x="752475" y="1057275"/>
            <a:ext cx="10663238" cy="4955203"/>
          </a:xfrm>
          <a:prstGeom prst="rect">
            <a:avLst/>
          </a:prstGeom>
        </p:spPr>
        <p:txBody>
          <a:bodyPr wrap="square">
            <a:spAutoFit/>
          </a:bodyPr>
          <a:lstStyle/>
          <a:p>
            <a:pPr marL="285750" indent="-285750">
              <a:buFont typeface="Arial" panose="020B0604020202020204" pitchFamily="34" charset="0"/>
              <a:buChar char="•"/>
            </a:pPr>
            <a:r>
              <a:rPr lang="it-IT" sz="2000" b="1" dirty="0">
                <a:solidFill>
                  <a:srgbClr val="000000"/>
                </a:solidFill>
                <a:latin typeface="&amp;quot"/>
                <a:ea typeface="Times New Roman" panose="02020603050405020304" pitchFamily="18" charset="0"/>
                <a:cs typeface="Times New Roman" panose="02020603050405020304" pitchFamily="18" charset="0"/>
              </a:rPr>
              <a:t>La partecipazione in rete</a:t>
            </a:r>
            <a:r>
              <a:rPr lang="it-IT" sz="2000" dirty="0">
                <a:solidFill>
                  <a:srgbClr val="000000"/>
                </a:solidFill>
                <a:latin typeface="&amp;quot"/>
                <a:ea typeface="Times New Roman" panose="02020603050405020304" pitchFamily="18" charset="0"/>
                <a:cs typeface="Times New Roman" panose="02020603050405020304" pitchFamily="18" charset="0"/>
              </a:rPr>
              <a:t> significa, da un lato, </a:t>
            </a:r>
            <a:r>
              <a:rPr lang="it-IT" sz="2000" b="1" dirty="0">
                <a:solidFill>
                  <a:srgbClr val="000000"/>
                </a:solidFill>
                <a:latin typeface="&amp;quot"/>
                <a:ea typeface="Times New Roman" panose="02020603050405020304" pitchFamily="18" charset="0"/>
                <a:cs typeface="Times New Roman" panose="02020603050405020304" pitchFamily="18" charset="0"/>
              </a:rPr>
              <a:t>la creazione di diversi canali di partecipazione e la creazione di spazi di incontro, di dialogo e costruzione creativa di proposte.</a:t>
            </a:r>
          </a:p>
          <a:p>
            <a:pPr marL="285750" indent="-285750">
              <a:buFont typeface="Arial" panose="020B0604020202020204" pitchFamily="34" charset="0"/>
              <a:buChar char="•"/>
            </a:pPr>
            <a:endParaRPr lang="it-IT" sz="2000" b="1" dirty="0">
              <a:solidFill>
                <a:srgbClr val="000000"/>
              </a:solidFill>
              <a:latin typeface="&amp;quot"/>
              <a:cs typeface="Times New Roman" panose="02020603050405020304" pitchFamily="18" charset="0"/>
            </a:endParaRPr>
          </a:p>
          <a:p>
            <a:pPr marL="285750" indent="-285750">
              <a:buFont typeface="Arial" panose="020B0604020202020204" pitchFamily="34" charset="0"/>
              <a:buChar char="•"/>
            </a:pPr>
            <a:r>
              <a:rPr lang="it-IT" sz="2000" b="1" dirty="0"/>
              <a:t>Per promuovere la comunicazione partecipativa è necessario, allora, creare strutture dialogiche in cui tutte le persone</a:t>
            </a:r>
            <a:r>
              <a:rPr lang="it-IT" sz="2000" dirty="0"/>
              <a:t> si sentano ascoltate e percepiscano di poter contribuire con il loro punto di vista e le proprie esperienze. </a:t>
            </a:r>
            <a:r>
              <a:rPr lang="it-IT" sz="2000" b="1" dirty="0"/>
              <a:t>Creare una struttura dialogica quando si tratta di organizzare </a:t>
            </a:r>
            <a:r>
              <a:rPr lang="it-IT" sz="2000" b="1" i="1" dirty="0"/>
              <a:t>workshop</a:t>
            </a:r>
            <a:r>
              <a:rPr lang="it-IT" sz="2000" b="1" dirty="0"/>
              <a:t>, laboratori, disegnare progetti, organizzare incontri, spazi di relazione e intercambio; assicurare l’uguaglianza e la partecipazione orizzontale.</a:t>
            </a:r>
          </a:p>
          <a:p>
            <a:pPr marL="285750" indent="-285750">
              <a:buFont typeface="Arial" panose="020B0604020202020204" pitchFamily="34" charset="0"/>
              <a:buChar char="•"/>
            </a:pPr>
            <a:r>
              <a:rPr lang="it-IT" sz="2000" b="1" dirty="0"/>
              <a:t>Per promuovere la comunicazione partecipativa: un esempio il CERCA (da </a:t>
            </a:r>
            <a:r>
              <a:rPr lang="it-IT" sz="2000" b="1" i="1" dirty="0" err="1"/>
              <a:t>cercania</a:t>
            </a:r>
            <a:r>
              <a:rPr lang="it-IT" sz="2000" b="1" dirty="0"/>
              <a:t>, vicinanza). Comprendere/</a:t>
            </a:r>
            <a:r>
              <a:rPr lang="it-IT" sz="2000" b="1" dirty="0" err="1"/>
              <a:t>Empatizzare</a:t>
            </a:r>
            <a:r>
              <a:rPr lang="it-IT" sz="2000" b="1" dirty="0"/>
              <a:t>/Responsabilizzare/Rendere capaci/Agire.</a:t>
            </a:r>
          </a:p>
          <a:p>
            <a:pPr marL="285750" indent="-285750">
              <a:buFont typeface="Arial" panose="020B0604020202020204" pitchFamily="34" charset="0"/>
              <a:buChar char="•"/>
            </a:pPr>
            <a:endParaRPr lang="it-IT" sz="2000" b="1" dirty="0"/>
          </a:p>
          <a:p>
            <a:pPr marL="285750" indent="-285750">
              <a:buFont typeface="Arial" panose="020B0604020202020204" pitchFamily="34" charset="0"/>
              <a:buChar char="•"/>
            </a:pPr>
            <a:r>
              <a:rPr lang="it-IT" sz="2000" b="1" dirty="0"/>
              <a:t>La spirale di reciproco riconoscimento e rivalorizzazione è la base del processo di </a:t>
            </a:r>
            <a:r>
              <a:rPr lang="it-IT" sz="2000" b="1" i="1" dirty="0"/>
              <a:t>empowerment</a:t>
            </a:r>
            <a:r>
              <a:rPr lang="it-IT" sz="2000" b="1" dirty="0"/>
              <a:t> comunicativo</a:t>
            </a:r>
            <a:r>
              <a:rPr lang="it-IT" sz="2000" dirty="0"/>
              <a:t>, vale a dire del processo che permette a qualsiasi persona partecipante di diventare un agente comunicativo di cambiamento e trasformazione sociale. Q</a:t>
            </a:r>
            <a:r>
              <a:rPr lang="it-IT" dirty="0"/>
              <a:t>uesto modello non si riduce a un processo di sensibilizzazione, ma attiva un complesso processo di </a:t>
            </a:r>
            <a:r>
              <a:rPr lang="it-IT" i="1" dirty="0"/>
              <a:t>empowerment</a:t>
            </a:r>
            <a:r>
              <a:rPr lang="it-IT" dirty="0"/>
              <a:t>, dove la persona non solo è cosciente di un problema e si sente responsabile, ma ha anche le capacità e l’occasione d’impegnarsi.</a:t>
            </a:r>
            <a:endParaRPr lang="it-IT" sz="2000" dirty="0"/>
          </a:p>
        </p:txBody>
      </p:sp>
      <p:sp>
        <p:nvSpPr>
          <p:cNvPr id="3" name="CasellaDiTesto 2">
            <a:extLst>
              <a:ext uri="{FF2B5EF4-FFF2-40B4-BE49-F238E27FC236}">
                <a16:creationId xmlns:a16="http://schemas.microsoft.com/office/drawing/2014/main" id="{7DEAE495-C18A-4F4D-B1B6-16809FBDAA00}"/>
              </a:ext>
            </a:extLst>
          </p:cNvPr>
          <p:cNvSpPr txBox="1"/>
          <p:nvPr/>
        </p:nvSpPr>
        <p:spPr>
          <a:xfrm>
            <a:off x="833437" y="334030"/>
            <a:ext cx="9825038" cy="523220"/>
          </a:xfrm>
          <a:prstGeom prst="rect">
            <a:avLst/>
          </a:prstGeom>
          <a:noFill/>
        </p:spPr>
        <p:txBody>
          <a:bodyPr wrap="square" rtlCol="0">
            <a:spAutoFit/>
          </a:bodyPr>
          <a:lstStyle/>
          <a:p>
            <a:r>
              <a:rPr lang="it-IT" sz="2800" b="1" dirty="0"/>
              <a:t>Parole chiave di un approccio di comunicazione partecipativa</a:t>
            </a:r>
          </a:p>
        </p:txBody>
      </p:sp>
    </p:spTree>
    <p:extLst>
      <p:ext uri="{BB962C8B-B14F-4D97-AF65-F5344CB8AC3E}">
        <p14:creationId xmlns:p14="http://schemas.microsoft.com/office/powerpoint/2010/main" val="1356528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05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screenshot&#10;&#10;Descrizione generata automaticamente">
            <a:extLst>
              <a:ext uri="{FF2B5EF4-FFF2-40B4-BE49-F238E27FC236}">
                <a16:creationId xmlns:a16="http://schemas.microsoft.com/office/drawing/2014/main" id="{FE18740A-A078-4E99-BD02-E54F6F63F2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0591" y="612471"/>
            <a:ext cx="7710817" cy="5571066"/>
          </a:xfrm>
          <a:prstGeom prst="rect">
            <a:avLst/>
          </a:prstGeom>
        </p:spPr>
      </p:pic>
      <p:sp>
        <p:nvSpPr>
          <p:cNvPr id="2" name="Rettangolo 1">
            <a:extLst>
              <a:ext uri="{FF2B5EF4-FFF2-40B4-BE49-F238E27FC236}">
                <a16:creationId xmlns:a16="http://schemas.microsoft.com/office/drawing/2014/main" id="{318D82DA-4A50-4966-A042-D3723809CBB5}"/>
              </a:ext>
            </a:extLst>
          </p:cNvPr>
          <p:cNvSpPr/>
          <p:nvPr/>
        </p:nvSpPr>
        <p:spPr>
          <a:xfrm>
            <a:off x="3440624" y="1611824"/>
            <a:ext cx="5656881" cy="852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CasellaDiTesto 3">
            <a:extLst>
              <a:ext uri="{FF2B5EF4-FFF2-40B4-BE49-F238E27FC236}">
                <a16:creationId xmlns:a16="http://schemas.microsoft.com/office/drawing/2014/main" id="{433DF0A8-5C14-4E95-B6AF-5B4DC315C9AA}"/>
              </a:ext>
            </a:extLst>
          </p:cNvPr>
          <p:cNvSpPr txBox="1"/>
          <p:nvPr/>
        </p:nvSpPr>
        <p:spPr>
          <a:xfrm>
            <a:off x="573716" y="612471"/>
            <a:ext cx="1666875" cy="5816977"/>
          </a:xfrm>
          <a:prstGeom prst="rect">
            <a:avLst/>
          </a:prstGeom>
          <a:noFill/>
        </p:spPr>
        <p:txBody>
          <a:bodyPr wrap="square" rtlCol="0">
            <a:spAutoFit/>
          </a:bodyPr>
          <a:lstStyle/>
          <a:p>
            <a:r>
              <a:rPr lang="it-IT" sz="1200" dirty="0">
                <a:latin typeface="Arial" panose="020B0604020202020204" pitchFamily="34" charset="0"/>
                <a:cs typeface="Arial" panose="020B0604020202020204" pitchFamily="34" charset="0"/>
              </a:rPr>
              <a:t>Nell’ambito della comunicazione ecclesiale sinodale,</a:t>
            </a:r>
          </a:p>
          <a:p>
            <a:r>
              <a:rPr lang="it-IT" sz="1200" dirty="0">
                <a:latin typeface="Arial" panose="020B0604020202020204" pitchFamily="34" charset="0"/>
                <a:cs typeface="Arial" panose="020B0604020202020204" pitchFamily="34" charset="0"/>
              </a:rPr>
              <a:t> il modello partecipativo può favorire, in certo modo, dal punto di vista pratico, la comunicazione in una Leadership comunicativa.</a:t>
            </a:r>
          </a:p>
          <a:p>
            <a:r>
              <a:rPr lang="it-IT" sz="1200" dirty="0">
                <a:latin typeface="Arial" panose="020B0604020202020204" pitchFamily="34" charset="0"/>
                <a:cs typeface="Arial" panose="020B0604020202020204" pitchFamily="34" charset="0"/>
              </a:rPr>
              <a:t>Evidentemente la sinodalità nella Chiesa è iscritta nella categoria di comunione intesa come </a:t>
            </a:r>
            <a:r>
              <a:rPr lang="it-IT" sz="1200" dirty="0" err="1">
                <a:latin typeface="Arial" panose="020B0604020202020204" pitchFamily="34" charset="0"/>
                <a:cs typeface="Arial" panose="020B0604020202020204" pitchFamily="34" charset="0"/>
              </a:rPr>
              <a:t>koinonia</a:t>
            </a:r>
            <a:r>
              <a:rPr lang="it-IT" sz="1200" dirty="0">
                <a:latin typeface="Arial" panose="020B0604020202020204" pitchFamily="34" charset="0"/>
                <a:cs typeface="Arial" panose="020B0604020202020204" pitchFamily="34" charset="0"/>
              </a:rPr>
              <a:t> (che significa “partecipazione” e “comunione”). La </a:t>
            </a:r>
            <a:r>
              <a:rPr lang="it-IT" sz="1200" dirty="0" err="1">
                <a:latin typeface="Arial" panose="020B0604020202020204" pitchFamily="34" charset="0"/>
                <a:cs typeface="Arial" panose="020B0604020202020204" pitchFamily="34" charset="0"/>
              </a:rPr>
              <a:t>koinonia</a:t>
            </a:r>
            <a:r>
              <a:rPr lang="it-IT" sz="1200" dirty="0">
                <a:latin typeface="Arial" panose="020B0604020202020204" pitchFamily="34" charset="0"/>
                <a:cs typeface="Arial" panose="020B0604020202020204" pitchFamily="34" charset="0"/>
              </a:rPr>
              <a:t> paolina è quindi la dinamica relazionale della Chiesa. Una dinamica relazionale costituita da una sinodalità che implica però pure collegialità e primato e non può ridursi solo allo schema a lato. </a:t>
            </a:r>
          </a:p>
        </p:txBody>
      </p:sp>
    </p:spTree>
    <p:extLst>
      <p:ext uri="{BB962C8B-B14F-4D97-AF65-F5344CB8AC3E}">
        <p14:creationId xmlns:p14="http://schemas.microsoft.com/office/powerpoint/2010/main" val="1001485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00B080A-1464-4BEB-BC55-C98D113FDBE0}"/>
              </a:ext>
            </a:extLst>
          </p:cNvPr>
          <p:cNvSpPr/>
          <p:nvPr/>
        </p:nvSpPr>
        <p:spPr>
          <a:xfrm>
            <a:off x="133350" y="0"/>
            <a:ext cx="12058650" cy="7725192"/>
          </a:xfrm>
          <a:prstGeom prst="rect">
            <a:avLst/>
          </a:prstGeom>
        </p:spPr>
        <p:txBody>
          <a:bodyPr wrap="square">
            <a:spAutoFit/>
          </a:bodyPr>
          <a:lstStyle/>
          <a:p>
            <a:pPr marR="291465" algn="just">
              <a:lnSpc>
                <a:spcPct val="150000"/>
              </a:lnSpc>
              <a:spcAft>
                <a:spcPts val="0"/>
              </a:spcAft>
            </a:pP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 La cultura, </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in rapporto al funzionamento della dinamica di una buona comunicazione, può essere definita come: </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291465" lvl="0" indent="-342900" algn="just">
              <a:lnSpc>
                <a:spcPct val="150000"/>
              </a:lnSpc>
              <a:spcAft>
                <a:spcPts val="0"/>
              </a:spcAft>
              <a:buFont typeface="+mj-lt"/>
              <a:buAutoNum type="alphaLcParenR"/>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L’insieme dell’informazione che passa attraverso le generazioni e viene da esse condivisa;</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291465" lvl="0" indent="-342900" algn="just">
              <a:lnSpc>
                <a:spcPct val="150000"/>
              </a:lnSpc>
              <a:spcAft>
                <a:spcPts val="0"/>
              </a:spcAft>
              <a:buFont typeface="+mj-lt"/>
              <a:buAutoNum type="alphaLcParenR"/>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grammatica di una comunità (configurazione di sistemi segnici mediante i quali una comunità interpreta e comunica l’esperienza); </a:t>
            </a: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marL="342900" marR="291465" lvl="0" indent="-342900" algn="just">
              <a:lnSpc>
                <a:spcPct val="150000"/>
              </a:lnSpc>
              <a:spcAft>
                <a:spcPts val="0"/>
              </a:spcAft>
              <a:buFont typeface="+mj-lt"/>
              <a:buAutoNum type="alphaLcParenR"/>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insieme di testi cioè di conoscenze e credenze, principi e valori, la cui condivisione condiziona l’appartenenza alla comunità. </a:t>
            </a:r>
          </a:p>
          <a:p>
            <a:pPr marR="291465" lvl="0" algn="just">
              <a:lnSpc>
                <a:spcPct val="150000"/>
              </a:lnSpc>
              <a:spcAft>
                <a:spcPts val="0"/>
              </a:spcAft>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Queste tre definizioni manifestano </a:t>
            </a: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l’identità comunitaria</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e ne evidenziano anche la natura comunicativa:</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 </a:t>
            </a: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quest’ultima non è solo fatta di identità, ma anche di differenze e di confini.</a:t>
            </a:r>
          </a:p>
          <a:p>
            <a:pPr marR="291465" lvl="0" algn="just">
              <a:lnSpc>
                <a:spcPct val="150000"/>
              </a:lnSpc>
              <a:spcAft>
                <a:spcPts val="0"/>
              </a:spcAft>
              <a:tabLst>
                <a:tab pos="447675" algn="l"/>
              </a:tabLst>
            </a:pP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Quindi: una cultura con identità, differenze e confini.</a:t>
            </a:r>
          </a:p>
          <a:p>
            <a:pPr marR="291465" lvl="0" algn="just">
              <a:lnSpc>
                <a:spcPct val="150000"/>
              </a:lnSpc>
              <a:spcAft>
                <a:spcPts val="0"/>
              </a:spcAft>
              <a:tabLst>
                <a:tab pos="447675" algn="l"/>
              </a:tabLst>
            </a:pPr>
            <a:endParaRPr lang="it-IT" sz="1600" b="1" kern="1400" dirty="0">
              <a:latin typeface="Times New Roman" panose="02020603050405020304" pitchFamily="18" charset="0"/>
              <a:ea typeface="Times New Roman" panose="02020603050405020304" pitchFamily="18" charset="0"/>
              <a:cs typeface="Times New Roman" panose="02020603050405020304" pitchFamily="18" charset="0"/>
            </a:endParaRPr>
          </a:p>
          <a:p>
            <a:pPr marR="291465" lvl="0" algn="just">
              <a:lnSpc>
                <a:spcPct val="150000"/>
              </a:lnSpc>
              <a:spcAft>
                <a:spcPts val="0"/>
              </a:spcAft>
              <a:tabLst>
                <a:tab pos="447675" algn="l"/>
              </a:tabLst>
            </a:pP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1) </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C’è una condivisione comunicativa intergenerazionale nella vostra esperienza di consacrate </a:t>
            </a:r>
            <a:r>
              <a:rPr lang="it-IT" sz="1600" kern="1400" dirty="0" err="1">
                <a:latin typeface="Times New Roman" panose="02020603050405020304" pitchFamily="18" charset="0"/>
                <a:ea typeface="Times New Roman" panose="02020603050405020304" pitchFamily="18" charset="0"/>
                <a:cs typeface="Times New Roman" panose="02020603050405020304" pitchFamily="18" charset="0"/>
              </a:rPr>
              <a:t>Ordo</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 Su quali temi?...........</a:t>
            </a:r>
          </a:p>
          <a:p>
            <a:pPr marR="291465" lvl="0" algn="just">
              <a:lnSpc>
                <a:spcPct val="150000"/>
              </a:lnSpc>
              <a:spcAft>
                <a:spcPts val="0"/>
              </a:spcAft>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Ci sono differenze nel modo di comunicare l’esperienza dell’</a:t>
            </a:r>
            <a:r>
              <a:rPr lang="it-IT" sz="1600" kern="1400" dirty="0" err="1">
                <a:latin typeface="Times New Roman" panose="02020603050405020304" pitchFamily="18" charset="0"/>
                <a:ea typeface="Times New Roman" panose="02020603050405020304" pitchFamily="18" charset="0"/>
                <a:cs typeface="Times New Roman" panose="02020603050405020304" pitchFamily="18" charset="0"/>
              </a:rPr>
              <a:t>Ordo</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 fate qualche esempio di  queste differenze?.......... </a:t>
            </a:r>
          </a:p>
          <a:p>
            <a:pPr marR="291465" lvl="0" algn="just">
              <a:lnSpc>
                <a:spcPct val="150000"/>
              </a:lnSpc>
              <a:spcAft>
                <a:spcPts val="0"/>
              </a:spcAft>
              <a:tabLst>
                <a:tab pos="447675" algn="l"/>
              </a:tabLst>
            </a:pPr>
            <a:endParaRPr lang="it-IT" sz="1600" kern="1400" dirty="0">
              <a:latin typeface="Times New Roman" panose="02020603050405020304" pitchFamily="18" charset="0"/>
              <a:ea typeface="Times New Roman" panose="02020603050405020304" pitchFamily="18" charset="0"/>
              <a:cs typeface="Times New Roman" panose="02020603050405020304" pitchFamily="18" charset="0"/>
            </a:endParaRPr>
          </a:p>
          <a:p>
            <a:pPr marR="291465" lvl="0" algn="just">
              <a:lnSpc>
                <a:spcPct val="150000"/>
              </a:lnSpc>
              <a:spcAft>
                <a:spcPts val="0"/>
              </a:spcAft>
              <a:tabLst>
                <a:tab pos="447675" algn="l"/>
              </a:tabLst>
            </a:pPr>
            <a:r>
              <a:rPr lang="it-IT" sz="1600" b="1" kern="1400" dirty="0">
                <a:latin typeface="Times New Roman" panose="02020603050405020304" pitchFamily="18" charset="0"/>
                <a:ea typeface="Times New Roman" panose="02020603050405020304" pitchFamily="18" charset="0"/>
                <a:cs typeface="Times New Roman" panose="02020603050405020304" pitchFamily="18" charset="0"/>
              </a:rPr>
              <a:t>2) </a:t>
            </a: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Esiste una grammatica condivisa (esistono dei della vostra esperienza che emerge quando l’interpretate e quando la comunicate all’esterno e all’interno? …… Alcuni esempi:…………… </a:t>
            </a:r>
          </a:p>
          <a:p>
            <a:pPr marR="291465" lvl="0" algn="just">
              <a:lnSpc>
                <a:spcPct val="150000"/>
              </a:lnSpc>
              <a:spcAft>
                <a:spcPts val="0"/>
              </a:spcAft>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Quali identità, ma anche quali differenze e confini emergono al momento della comunicazione verso l’interno e l’esterno della vostra esperienza?................................................................................................ </a:t>
            </a:r>
          </a:p>
          <a:p>
            <a:pPr marR="291465" lvl="0" algn="just">
              <a:lnSpc>
                <a:spcPct val="150000"/>
              </a:lnSpc>
              <a:spcAft>
                <a:spcPts val="0"/>
              </a:spcAft>
              <a:tabLst>
                <a:tab pos="447675" algn="l"/>
              </a:tabLst>
            </a:pPr>
            <a:endParaRPr lang="it-IT" sz="1600" kern="1400" dirty="0">
              <a:latin typeface="Times New Roman" panose="02020603050405020304" pitchFamily="18" charset="0"/>
              <a:ea typeface="Times New Roman" panose="02020603050405020304" pitchFamily="18" charset="0"/>
              <a:cs typeface="Times New Roman" panose="02020603050405020304" pitchFamily="18" charset="0"/>
            </a:endParaRPr>
          </a:p>
          <a:p>
            <a:pPr marR="291465" lvl="0" algn="just">
              <a:lnSpc>
                <a:spcPct val="150000"/>
              </a:lnSpc>
              <a:spcAft>
                <a:spcPts val="0"/>
              </a:spcAft>
              <a:tabLst>
                <a:tab pos="447675" algn="l"/>
              </a:tabLst>
            </a:pPr>
            <a:r>
              <a:rPr lang="it-IT" sz="1600" kern="1400" dirty="0">
                <a:latin typeface="Times New Roman" panose="02020603050405020304" pitchFamily="18" charset="0"/>
                <a:ea typeface="Times New Roman" panose="02020603050405020304" pitchFamily="18" charset="0"/>
                <a:cs typeface="Times New Roman" panose="02020603050405020304" pitchFamily="18" charset="0"/>
              </a:rPr>
              <a:t>3) Come potete immaginare che si possano tenere unite dal punto di vista delle dinamiche della comunicazione queste differenze e questi elementi comuni</a:t>
            </a:r>
            <a:r>
              <a:rPr lang="it-IT" sz="1600" dirty="0"/>
              <a:t>? …………………………………………………………..                        </a:t>
            </a:r>
          </a:p>
          <a:p>
            <a:pPr marR="291465" lvl="0" algn="just">
              <a:lnSpc>
                <a:spcPct val="150000"/>
              </a:lnSpc>
              <a:spcAft>
                <a:spcPts val="0"/>
              </a:spcAft>
              <a:tabLst>
                <a:tab pos="447675" algn="l"/>
              </a:tabLst>
            </a:pPr>
            <a:endParaRPr lang="it-IT" sz="1600" b="1" kern="1400" dirty="0">
              <a:latin typeface="Times New Roman" panose="02020603050405020304" pitchFamily="18" charset="0"/>
              <a:ea typeface="Times New Roman" panose="02020603050405020304" pitchFamily="18" charset="0"/>
              <a:cs typeface="Times New Roman" panose="02020603050405020304" pitchFamily="18" charset="0"/>
            </a:endParaRPr>
          </a:p>
          <a:p>
            <a:pPr marR="291465" lvl="0" algn="just">
              <a:lnSpc>
                <a:spcPct val="150000"/>
              </a:lnSpc>
              <a:spcAft>
                <a:spcPts val="0"/>
              </a:spcAft>
              <a:tabLst>
                <a:tab pos="447675" algn="l"/>
              </a:tabLst>
            </a:pPr>
            <a:endParaRPr lang="it-IT" sz="1600" dirty="0">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0"/>
              </a:spcAft>
            </a:pPr>
            <a:endParaRPr lang="it-IT" sz="1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ttangolo 2">
            <a:extLst>
              <a:ext uri="{FF2B5EF4-FFF2-40B4-BE49-F238E27FC236}">
                <a16:creationId xmlns:a16="http://schemas.microsoft.com/office/drawing/2014/main" id="{33B0055C-A531-4930-A23A-72ABEAFF83A5}"/>
              </a:ext>
            </a:extLst>
          </p:cNvPr>
          <p:cNvSpPr/>
          <p:nvPr/>
        </p:nvSpPr>
        <p:spPr>
          <a:xfrm>
            <a:off x="9600585" y="180975"/>
            <a:ext cx="2281084" cy="639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Scheda di gruppo 1, pomeriggio del 2.8</a:t>
            </a:r>
          </a:p>
        </p:txBody>
      </p:sp>
    </p:spTree>
    <p:extLst>
      <p:ext uri="{BB962C8B-B14F-4D97-AF65-F5344CB8AC3E}">
        <p14:creationId xmlns:p14="http://schemas.microsoft.com/office/powerpoint/2010/main" val="28146072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70B0FDE-A479-4FED-9BF1-5024CBAE7B3E}"/>
              </a:ext>
            </a:extLst>
          </p:cNvPr>
          <p:cNvSpPr txBox="1"/>
          <p:nvPr/>
        </p:nvSpPr>
        <p:spPr>
          <a:xfrm>
            <a:off x="2200275" y="80501"/>
            <a:ext cx="8029575" cy="369332"/>
          </a:xfrm>
          <a:prstGeom prst="rect">
            <a:avLst/>
          </a:prstGeom>
          <a:noFill/>
        </p:spPr>
        <p:txBody>
          <a:bodyPr wrap="square" rtlCol="0">
            <a:spAutoFit/>
          </a:bodyPr>
          <a:lstStyle/>
          <a:p>
            <a:r>
              <a:rPr lang="it-IT" b="1" dirty="0"/>
              <a:t>Dinamiche comunicative e sinodalità: ponti possibili</a:t>
            </a:r>
          </a:p>
        </p:txBody>
      </p:sp>
      <p:sp>
        <p:nvSpPr>
          <p:cNvPr id="4" name="CasellaDiTesto 3">
            <a:extLst>
              <a:ext uri="{FF2B5EF4-FFF2-40B4-BE49-F238E27FC236}">
                <a16:creationId xmlns:a16="http://schemas.microsoft.com/office/drawing/2014/main" id="{201A18AE-97CC-4762-BD0F-BC0FDB98FB37}"/>
              </a:ext>
            </a:extLst>
          </p:cNvPr>
          <p:cNvSpPr txBox="1"/>
          <p:nvPr/>
        </p:nvSpPr>
        <p:spPr>
          <a:xfrm>
            <a:off x="355190" y="688880"/>
            <a:ext cx="11684410" cy="9787295"/>
          </a:xfrm>
          <a:prstGeom prst="rect">
            <a:avLst/>
          </a:prstGeom>
          <a:noFill/>
        </p:spPr>
        <p:txBody>
          <a:bodyPr wrap="square" rtlCol="0">
            <a:spAutoFit/>
          </a:bodyPr>
          <a:lstStyle/>
          <a:p>
            <a:r>
              <a:rPr lang="it-IT" dirty="0"/>
              <a:t>Valuta le parole chiave dell’approccio comunicativo partecipativo alla luce della tua/vostra esperienza: </a:t>
            </a:r>
          </a:p>
          <a:p>
            <a:endParaRPr lang="it-IT" dirty="0"/>
          </a:p>
          <a:p>
            <a:pPr marL="285750" indent="-285750">
              <a:buFont typeface="Arial" panose="020B0604020202020204" pitchFamily="34" charset="0"/>
              <a:buChar char="•"/>
            </a:pPr>
            <a:r>
              <a:rPr lang="it-IT" dirty="0"/>
              <a:t>Creare </a:t>
            </a:r>
            <a:r>
              <a:rPr lang="it-IT" b="1" dirty="0"/>
              <a:t>una rete </a:t>
            </a:r>
            <a:r>
              <a:rPr lang="it-IT" dirty="0"/>
              <a:t>(non solo il web)</a:t>
            </a:r>
          </a:p>
          <a:p>
            <a:pPr marL="285750" indent="-285750">
              <a:buFont typeface="Arial" panose="020B0604020202020204" pitchFamily="34" charset="0"/>
              <a:buChar char="•"/>
            </a:pPr>
            <a:r>
              <a:rPr lang="it-IT" dirty="0"/>
              <a:t>Creare </a:t>
            </a:r>
            <a:r>
              <a:rPr lang="it-IT" b="1" dirty="0"/>
              <a:t>una struttura dialogica </a:t>
            </a:r>
            <a:r>
              <a:rPr lang="it-IT" dirty="0"/>
              <a:t>per contribuire alla realizzazione di incontri, programmi, workshop e via dicendo.</a:t>
            </a:r>
          </a:p>
          <a:p>
            <a:pPr marL="285750" indent="-285750">
              <a:buFont typeface="Arial" panose="020B0604020202020204" pitchFamily="34" charset="0"/>
              <a:buChar char="•"/>
            </a:pPr>
            <a:r>
              <a:rPr lang="it-IT" dirty="0"/>
              <a:t>Promuovere </a:t>
            </a:r>
            <a:r>
              <a:rPr lang="it-IT" b="1" dirty="0"/>
              <a:t>l’empowerment comunicativo</a:t>
            </a:r>
            <a:r>
              <a:rPr lang="it-IT" dirty="0"/>
              <a:t>: qualsiasi persone partecipante diventa un agente comunicativo. </a:t>
            </a:r>
          </a:p>
          <a:p>
            <a:endParaRPr lang="it-IT" dirty="0"/>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r>
              <a:rPr lang="it-IT" dirty="0"/>
              <a:t>Cosa vuol dire per voi oggi, «fare rete» dal punto di vista della comunicazione tra voi?........................................................................................</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dirty="0"/>
              <a:t>Quali difficoltà incontrate nel «fare rete» o generalmente nel comunicare tra voi?.................................................................................... Cosa ostacola e cosa facilita questa comunicazione?..........................................................</a:t>
            </a:r>
          </a:p>
          <a:p>
            <a:pPr marL="285750" indent="-285750">
              <a:buFont typeface="Arial" panose="020B0604020202020204" pitchFamily="34" charset="0"/>
              <a:buChar char="•"/>
            </a:pPr>
            <a:endParaRPr lang="it-IT" dirty="0"/>
          </a:p>
          <a:p>
            <a:r>
              <a:rPr lang="it-IT" dirty="0"/>
              <a:t>.     Più in generale, come valutate fino ad oggi, dal punto di vista «comunicativo» le esperienze di sinodalità che avete   vissuto o di cui avete sentito parlare (Sinodo della Chiesa locale, Sinodo dei vescovi)?...................</a:t>
            </a:r>
          </a:p>
          <a:p>
            <a:r>
              <a:rPr lang="it-IT" dirty="0"/>
              <a:t>       </a:t>
            </a:r>
          </a:p>
          <a:p>
            <a:endParaRPr lang="it-IT" dirty="0"/>
          </a:p>
          <a:p>
            <a:endParaRPr lang="it-IT" dirty="0"/>
          </a:p>
          <a:p>
            <a:endParaRPr lang="it-IT" dirty="0"/>
          </a:p>
          <a:p>
            <a:endParaRPr lang="it-IT" dirty="0"/>
          </a:p>
          <a:p>
            <a:r>
              <a:rPr lang="it-IT" dirty="0"/>
              <a:t>     </a:t>
            </a:r>
          </a:p>
          <a:p>
            <a:r>
              <a:rPr lang="it-IT" dirty="0"/>
              <a:t>      </a:t>
            </a:r>
          </a:p>
          <a:p>
            <a:pPr marL="285750" indent="-285750">
              <a:buFont typeface="Arial" panose="020B0604020202020204" pitchFamily="34" charset="0"/>
              <a:buChar char="•"/>
            </a:pPr>
            <a:endParaRPr lang="it-IT" dirty="0"/>
          </a:p>
          <a:p>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endParaRPr lang="it-IT" dirty="0"/>
          </a:p>
          <a:p>
            <a:endParaRPr lang="it-IT" dirty="0"/>
          </a:p>
          <a:p>
            <a:endParaRPr lang="it-IT" dirty="0"/>
          </a:p>
          <a:p>
            <a:endParaRPr lang="it-IT" dirty="0"/>
          </a:p>
          <a:p>
            <a:r>
              <a:rPr lang="it-IT" dirty="0"/>
              <a:t> </a:t>
            </a:r>
          </a:p>
        </p:txBody>
      </p:sp>
      <p:sp>
        <p:nvSpPr>
          <p:cNvPr id="5" name="Rettangolo 4">
            <a:extLst>
              <a:ext uri="{FF2B5EF4-FFF2-40B4-BE49-F238E27FC236}">
                <a16:creationId xmlns:a16="http://schemas.microsoft.com/office/drawing/2014/main" id="{B897544C-B7E1-4D70-8F0E-06B77C15540E}"/>
              </a:ext>
            </a:extLst>
          </p:cNvPr>
          <p:cNvSpPr/>
          <p:nvPr/>
        </p:nvSpPr>
        <p:spPr>
          <a:xfrm>
            <a:off x="7552710" y="49783"/>
            <a:ext cx="3667740" cy="6390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Scheda di gruppo 2, pomeriggio del 2.8</a:t>
            </a:r>
          </a:p>
        </p:txBody>
      </p:sp>
    </p:spTree>
    <p:extLst>
      <p:ext uri="{BB962C8B-B14F-4D97-AF65-F5344CB8AC3E}">
        <p14:creationId xmlns:p14="http://schemas.microsoft.com/office/powerpoint/2010/main" val="3576765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FB4DC615-533E-4F6A-83DB-9D7EDFE3EAA7}"/>
              </a:ext>
            </a:extLst>
          </p:cNvPr>
          <p:cNvSpPr/>
          <p:nvPr/>
        </p:nvSpPr>
        <p:spPr>
          <a:xfrm>
            <a:off x="2638424" y="895350"/>
            <a:ext cx="7858125" cy="469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800" dirty="0"/>
              <a:t>3 - Comunicazione, rete, </a:t>
            </a:r>
          </a:p>
          <a:p>
            <a:pPr algn="ctr"/>
            <a:r>
              <a:rPr lang="it-IT" sz="4800" dirty="0"/>
              <a:t>reti sociali, comunità, communities</a:t>
            </a:r>
          </a:p>
        </p:txBody>
      </p:sp>
    </p:spTree>
    <p:extLst>
      <p:ext uri="{BB962C8B-B14F-4D97-AF65-F5344CB8AC3E}">
        <p14:creationId xmlns:p14="http://schemas.microsoft.com/office/powerpoint/2010/main" val="32108301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7CB24B15-6FA1-4B28-9874-87C8D8D51A4D}"/>
              </a:ext>
            </a:extLst>
          </p:cNvPr>
          <p:cNvSpPr/>
          <p:nvPr/>
        </p:nvSpPr>
        <p:spPr>
          <a:xfrm>
            <a:off x="3114675" y="828675"/>
            <a:ext cx="5657850"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30 anni di web: 1989 - 2019</a:t>
            </a:r>
          </a:p>
        </p:txBody>
      </p:sp>
      <p:sp>
        <p:nvSpPr>
          <p:cNvPr id="3" name="Rettangolo 2">
            <a:extLst>
              <a:ext uri="{FF2B5EF4-FFF2-40B4-BE49-F238E27FC236}">
                <a16:creationId xmlns:a16="http://schemas.microsoft.com/office/drawing/2014/main" id="{1AD04D50-CE35-48DB-80BD-E17C65E266E9}"/>
              </a:ext>
            </a:extLst>
          </p:cNvPr>
          <p:cNvSpPr/>
          <p:nvPr/>
        </p:nvSpPr>
        <p:spPr>
          <a:xfrm>
            <a:off x="3838575" y="3000375"/>
            <a:ext cx="4016881" cy="463075"/>
          </a:xfrm>
          <a:prstGeom prst="rect">
            <a:avLst/>
          </a:prstGeom>
        </p:spPr>
        <p:txBody>
          <a:bodyPr wrap="square">
            <a:spAutoFit/>
          </a:bodyPr>
          <a:lstStyle/>
          <a:p>
            <a:pPr algn="just">
              <a:lnSpc>
                <a:spcPct val="150000"/>
              </a:lnSpc>
              <a:spcAft>
                <a:spcPts val="800"/>
              </a:spcAft>
            </a:pPr>
            <a:r>
              <a:rPr lang="it-IT" u="sng" spc="75"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2"/>
              </a:rPr>
              <a:t>https://youtu.be/6S_EoZFta1g</a:t>
            </a:r>
            <a:endParaRPr lang="it-IT" sz="11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CasellaDiTesto 3">
            <a:extLst>
              <a:ext uri="{FF2B5EF4-FFF2-40B4-BE49-F238E27FC236}">
                <a16:creationId xmlns:a16="http://schemas.microsoft.com/office/drawing/2014/main" id="{B0EFFCCA-D489-4348-AD4E-C0B41BFA0FBA}"/>
              </a:ext>
            </a:extLst>
          </p:cNvPr>
          <p:cNvSpPr txBox="1"/>
          <p:nvPr/>
        </p:nvSpPr>
        <p:spPr>
          <a:xfrm>
            <a:off x="1781175" y="5067300"/>
            <a:ext cx="7810500" cy="646331"/>
          </a:xfrm>
          <a:prstGeom prst="rect">
            <a:avLst/>
          </a:prstGeom>
          <a:noFill/>
        </p:spPr>
        <p:txBody>
          <a:bodyPr wrap="square" rtlCol="0">
            <a:spAutoFit/>
          </a:bodyPr>
          <a:lstStyle/>
          <a:p>
            <a:r>
              <a:rPr lang="it-IT" dirty="0"/>
              <a:t>Il video proposto è stato realizzato per il 25esimo del web. Esso offre tuttavia una buona sintesi dello sviluppo «rapido» e «multiforme» avvenuto in questi anni.</a:t>
            </a:r>
          </a:p>
        </p:txBody>
      </p:sp>
    </p:spTree>
    <p:extLst>
      <p:ext uri="{BB962C8B-B14F-4D97-AF65-F5344CB8AC3E}">
        <p14:creationId xmlns:p14="http://schemas.microsoft.com/office/powerpoint/2010/main" val="1052370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screenshot, elettronico&#10;&#10;Descrizione generata automaticamente">
            <a:extLst>
              <a:ext uri="{FF2B5EF4-FFF2-40B4-BE49-F238E27FC236}">
                <a16:creationId xmlns:a16="http://schemas.microsoft.com/office/drawing/2014/main" id="{8799FAE0-3FD3-4FC7-8FC9-0924C635C5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10" y="367747"/>
            <a:ext cx="10878379" cy="6122505"/>
          </a:xfrm>
          <a:prstGeom prst="rect">
            <a:avLst/>
          </a:prstGeom>
        </p:spPr>
      </p:pic>
    </p:spTree>
    <p:extLst>
      <p:ext uri="{BB962C8B-B14F-4D97-AF65-F5344CB8AC3E}">
        <p14:creationId xmlns:p14="http://schemas.microsoft.com/office/powerpoint/2010/main" val="3494036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9A4F1C0E-D26B-42EF-8FDF-1181958A28BE}"/>
              </a:ext>
            </a:extLst>
          </p:cNvPr>
          <p:cNvSpPr/>
          <p:nvPr/>
        </p:nvSpPr>
        <p:spPr>
          <a:xfrm>
            <a:off x="1943100" y="1209675"/>
            <a:ext cx="8172450" cy="5188985"/>
          </a:xfrm>
          <a:prstGeom prst="rect">
            <a:avLst/>
          </a:prstGeom>
        </p:spPr>
        <p:txBody>
          <a:bodyPr wrap="square">
            <a:spAutoFit/>
          </a:bodyPr>
          <a:lstStyle/>
          <a:p>
            <a:pPr marL="285750" indent="-285750">
              <a:lnSpc>
                <a:spcPct val="106000"/>
              </a:lnSpc>
              <a:spcAft>
                <a:spcPts val="800"/>
              </a:spcAft>
              <a:buFont typeface="Arial" panose="020B0604020202020204" pitchFamily="34" charset="0"/>
              <a:buChar char="•"/>
            </a:pPr>
            <a:r>
              <a:rPr lang="it-IT" sz="2400" dirty="0">
                <a:latin typeface="Calibri" panose="020F0502020204030204" pitchFamily="34" charset="0"/>
                <a:ea typeface="Times New Roman" panose="02020603050405020304" pitchFamily="18" charset="0"/>
                <a:cs typeface="Times New Roman" panose="02020603050405020304" pitchFamily="18" charset="0"/>
              </a:rPr>
              <a:t>«La sfida della Chiesa </a:t>
            </a:r>
            <a:r>
              <a:rPr lang="it-IT" sz="2400" b="1" dirty="0">
                <a:latin typeface="Calibri" panose="020F0502020204030204" pitchFamily="34" charset="0"/>
                <a:ea typeface="Times New Roman" panose="02020603050405020304" pitchFamily="18" charset="0"/>
                <a:cs typeface="Times New Roman" panose="02020603050405020304" pitchFamily="18" charset="0"/>
              </a:rPr>
              <a:t>non dev’essere quella del modo di «usare» bene la Rete</a:t>
            </a:r>
            <a:r>
              <a:rPr lang="it-IT" sz="2400" dirty="0">
                <a:latin typeface="Calibri" panose="020F0502020204030204" pitchFamily="34" charset="0"/>
                <a:ea typeface="Times New Roman" panose="02020603050405020304" pitchFamily="18" charset="0"/>
                <a:cs typeface="Times New Roman" panose="02020603050405020304" pitchFamily="18" charset="0"/>
              </a:rPr>
              <a:t>, come spesso si crede, </a:t>
            </a:r>
            <a:r>
              <a:rPr lang="it-IT" sz="2400" b="1" dirty="0">
                <a:latin typeface="Calibri" panose="020F0502020204030204" pitchFamily="34" charset="0"/>
                <a:ea typeface="Times New Roman" panose="02020603050405020304" pitchFamily="18" charset="0"/>
                <a:cs typeface="Times New Roman" panose="02020603050405020304" pitchFamily="18" charset="0"/>
              </a:rPr>
              <a:t>ma come «vivere» bene al tempo della Rete</a:t>
            </a:r>
            <a:r>
              <a:rPr lang="it-IT" sz="2400" dirty="0">
                <a:latin typeface="Calibri" panose="020F0502020204030204" pitchFamily="34" charset="0"/>
                <a:ea typeface="Times New Roman" panose="02020603050405020304" pitchFamily="18" charset="0"/>
                <a:cs typeface="Times New Roman" panose="02020603050405020304" pitchFamily="18" charset="0"/>
              </a:rPr>
              <a:t>. Internet è una realtà destinata ad essere sempre più trasparente e integrata rispetto alla vita, fisica». </a:t>
            </a:r>
          </a:p>
          <a:p>
            <a:pPr marL="285750" indent="-285750">
              <a:lnSpc>
                <a:spcPct val="106000"/>
              </a:lnSpc>
              <a:spcAft>
                <a:spcPts val="800"/>
              </a:spcAft>
              <a:buFont typeface="Arial" panose="020B0604020202020204" pitchFamily="34" charset="0"/>
              <a:buChar char="•"/>
            </a:pPr>
            <a:r>
              <a:rPr lang="it-IT" sz="2400" dirty="0">
                <a:latin typeface="Calibri" panose="020F0502020204030204" pitchFamily="34" charset="0"/>
                <a:ea typeface="Times New Roman" panose="02020603050405020304" pitchFamily="18" charset="0"/>
                <a:cs typeface="Times New Roman" panose="02020603050405020304" pitchFamily="18" charset="0"/>
              </a:rPr>
              <a:t>Questa è la vera sfida: </a:t>
            </a:r>
            <a:r>
              <a:rPr lang="it-IT" sz="2400" b="1" dirty="0">
                <a:latin typeface="Calibri" panose="020F0502020204030204" pitchFamily="34" charset="0"/>
                <a:ea typeface="Times New Roman" panose="02020603050405020304" pitchFamily="18" charset="0"/>
                <a:cs typeface="Times New Roman" panose="02020603050405020304" pitchFamily="18" charset="0"/>
              </a:rPr>
              <a:t>imparare ad essere </a:t>
            </a:r>
            <a:r>
              <a:rPr lang="it-IT" sz="2400" b="1" dirty="0" err="1">
                <a:latin typeface="Calibri" panose="020F0502020204030204" pitchFamily="34" charset="0"/>
                <a:ea typeface="Times New Roman" panose="02020603050405020304" pitchFamily="18" charset="0"/>
                <a:cs typeface="Times New Roman" panose="02020603050405020304" pitchFamily="18" charset="0"/>
              </a:rPr>
              <a:t>wired</a:t>
            </a:r>
            <a:r>
              <a:rPr lang="it-IT" sz="2400" b="1" dirty="0">
                <a:latin typeface="Calibri" panose="020F0502020204030204" pitchFamily="34" charset="0"/>
                <a:ea typeface="Times New Roman" panose="02020603050405020304" pitchFamily="18" charset="0"/>
                <a:cs typeface="Times New Roman" panose="02020603050405020304" pitchFamily="18" charset="0"/>
              </a:rPr>
              <a:t>, connessi, in maniera fluida, naturale, etica e perfino spirituale;</a:t>
            </a:r>
          </a:p>
          <a:p>
            <a:pPr marL="285750" indent="-285750">
              <a:lnSpc>
                <a:spcPct val="106000"/>
              </a:lnSpc>
              <a:spcAft>
                <a:spcPts val="800"/>
              </a:spcAft>
              <a:buFont typeface="Arial" panose="020B0604020202020204" pitchFamily="34" charset="0"/>
              <a:buChar char="•"/>
            </a:pPr>
            <a:r>
              <a:rPr lang="it-IT" sz="2400" dirty="0">
                <a:latin typeface="Calibri" panose="020F0502020204030204" pitchFamily="34" charset="0"/>
                <a:ea typeface="Times New Roman" panose="02020603050405020304" pitchFamily="18" charset="0"/>
                <a:cs typeface="Times New Roman" panose="02020603050405020304" pitchFamily="18" charset="0"/>
              </a:rPr>
              <a:t> la sfida è vivere la Rete come uno degli ambienti quotidiani della nostra vita.</a:t>
            </a:r>
          </a:p>
          <a:p>
            <a:pPr marL="285750" indent="-285750">
              <a:lnSpc>
                <a:spcPct val="106000"/>
              </a:lnSpc>
              <a:spcAft>
                <a:spcPts val="800"/>
              </a:spcAft>
              <a:buFont typeface="Arial" panose="020B0604020202020204" pitchFamily="34" charset="0"/>
              <a:buChar char="•"/>
            </a:pPr>
            <a:endParaRPr lang="it-IT"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285750" indent="-285750">
              <a:lnSpc>
                <a:spcPct val="106000"/>
              </a:lnSpc>
              <a:spcAft>
                <a:spcPts val="800"/>
              </a:spcAft>
              <a:buFont typeface="Arial" panose="020B0604020202020204" pitchFamily="34" charset="0"/>
              <a:buChar char="•"/>
            </a:pPr>
            <a:r>
              <a:rPr lang="it-IT" dirty="0">
                <a:latin typeface="Calibri" panose="020F0502020204030204" pitchFamily="34" charset="0"/>
                <a:ea typeface="Times New Roman" panose="02020603050405020304" pitchFamily="18" charset="0"/>
                <a:cs typeface="Times New Roman" panose="02020603050405020304" pitchFamily="18" charset="0"/>
              </a:rPr>
              <a:t>Spunti tratti da: A. Spadaro, </a:t>
            </a:r>
            <a:r>
              <a:rPr lang="it-IT" i="1" dirty="0">
                <a:latin typeface="Calibri" panose="020F0502020204030204" pitchFamily="34" charset="0"/>
                <a:ea typeface="Times New Roman" panose="02020603050405020304" pitchFamily="18" charset="0"/>
                <a:cs typeface="Times New Roman" panose="02020603050405020304" pitchFamily="18" charset="0"/>
              </a:rPr>
              <a:t>Quando la fede si fa social</a:t>
            </a:r>
            <a:r>
              <a:rPr lang="it-IT" dirty="0">
                <a:latin typeface="Calibri" panose="020F0502020204030204" pitchFamily="34" charset="0"/>
                <a:ea typeface="Times New Roman" panose="02020603050405020304" pitchFamily="18" charset="0"/>
                <a:cs typeface="Times New Roman" panose="02020603050405020304" pitchFamily="18" charset="0"/>
              </a:rPr>
              <a:t>, EMI, Bologna 2015</a:t>
            </a:r>
          </a:p>
          <a:p>
            <a:pPr marL="285750" indent="-285750">
              <a:lnSpc>
                <a:spcPct val="106000"/>
              </a:lnSpc>
              <a:spcAft>
                <a:spcPts val="800"/>
              </a:spcAft>
              <a:buFont typeface="Arial" panose="020B0604020202020204" pitchFamily="34" charset="0"/>
              <a:buChar char="•"/>
            </a:pPr>
            <a:endParaRPr lang="it-IT"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asellaDiTesto 2">
            <a:extLst>
              <a:ext uri="{FF2B5EF4-FFF2-40B4-BE49-F238E27FC236}">
                <a16:creationId xmlns:a16="http://schemas.microsoft.com/office/drawing/2014/main" id="{3211948F-55D2-450C-8D7E-1A521CA7B54F}"/>
              </a:ext>
            </a:extLst>
          </p:cNvPr>
          <p:cNvSpPr txBox="1"/>
          <p:nvPr/>
        </p:nvSpPr>
        <p:spPr>
          <a:xfrm>
            <a:off x="1943100" y="504825"/>
            <a:ext cx="7229475" cy="584775"/>
          </a:xfrm>
          <a:prstGeom prst="rect">
            <a:avLst/>
          </a:prstGeom>
          <a:noFill/>
        </p:spPr>
        <p:txBody>
          <a:bodyPr wrap="square" rtlCol="0">
            <a:spAutoFit/>
          </a:bodyPr>
          <a:lstStyle/>
          <a:p>
            <a:r>
              <a:rPr lang="it-IT" sz="3200" b="1" dirty="0"/>
              <a:t>La Chiesa e noi con lei, nella rete. Perché?</a:t>
            </a:r>
          </a:p>
        </p:txBody>
      </p:sp>
      <p:sp>
        <p:nvSpPr>
          <p:cNvPr id="4" name="Rettangolo 3">
            <a:extLst>
              <a:ext uri="{FF2B5EF4-FFF2-40B4-BE49-F238E27FC236}">
                <a16:creationId xmlns:a16="http://schemas.microsoft.com/office/drawing/2014/main" id="{621B8184-0092-4C7A-929F-9EE847F53CA0}"/>
              </a:ext>
            </a:extLst>
          </p:cNvPr>
          <p:cNvSpPr/>
          <p:nvPr/>
        </p:nvSpPr>
        <p:spPr>
          <a:xfrm>
            <a:off x="2242088" y="5694340"/>
            <a:ext cx="6096000" cy="279820"/>
          </a:xfrm>
          <a:prstGeom prst="rect">
            <a:avLst/>
          </a:prstGeom>
        </p:spPr>
        <p:txBody>
          <a:bodyPr>
            <a:spAutoFit/>
          </a:bodyPr>
          <a:lstStyle/>
          <a:p>
            <a:pPr>
              <a:lnSpc>
                <a:spcPct val="106000"/>
              </a:lnSpc>
              <a:spcAft>
                <a:spcPts val="0"/>
              </a:spcAft>
            </a:pPr>
            <a:r>
              <a:rPr lang="it-IT" sz="1200" dirty="0">
                <a:solidFill>
                  <a:srgbClr val="666667"/>
                </a:solidFill>
                <a:latin typeface="&amp;quot"/>
                <a:ea typeface="Times New Roman" panose="02020603050405020304" pitchFamily="18" charset="0"/>
                <a:cs typeface="Times New Roman" panose="02020603050405020304" pitchFamily="18" charset="0"/>
              </a:rPr>
              <a:t> </a:t>
            </a:r>
            <a:endParaRPr lang="it-IT" sz="1100"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0197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aborazione 2">
            <a:extLst>
              <a:ext uri="{FF2B5EF4-FFF2-40B4-BE49-F238E27FC236}">
                <a16:creationId xmlns:a16="http://schemas.microsoft.com/office/drawing/2014/main" id="{8C9E1ABE-5909-4C8E-83B9-584007D3E3D1}"/>
              </a:ext>
            </a:extLst>
          </p:cNvPr>
          <p:cNvSpPr/>
          <p:nvPr/>
        </p:nvSpPr>
        <p:spPr>
          <a:xfrm>
            <a:off x="4533900" y="923925"/>
            <a:ext cx="2990850" cy="12192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Persona nella rete è</a:t>
            </a:r>
          </a:p>
          <a:p>
            <a:pPr algn="ctr"/>
            <a:r>
              <a:rPr lang="it-IT" b="1" dirty="0"/>
              <a:t>UN BIG DATA TRA ALTRI</a:t>
            </a:r>
          </a:p>
          <a:p>
            <a:pPr algn="ctr"/>
            <a:r>
              <a:rPr lang="it-IT" b="1" dirty="0"/>
              <a:t>COMPOSTO DA</a:t>
            </a:r>
          </a:p>
        </p:txBody>
      </p:sp>
      <p:sp>
        <p:nvSpPr>
          <p:cNvPr id="6" name="Elaborazione 5">
            <a:extLst>
              <a:ext uri="{FF2B5EF4-FFF2-40B4-BE49-F238E27FC236}">
                <a16:creationId xmlns:a16="http://schemas.microsoft.com/office/drawing/2014/main" id="{C8870600-D582-4A03-B31F-46D45D9C9633}"/>
              </a:ext>
            </a:extLst>
          </p:cNvPr>
          <p:cNvSpPr/>
          <p:nvPr/>
        </p:nvSpPr>
        <p:spPr>
          <a:xfrm>
            <a:off x="838200" y="2724149"/>
            <a:ext cx="2857500" cy="16287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Relazioni web</a:t>
            </a:r>
          </a:p>
        </p:txBody>
      </p:sp>
      <p:sp>
        <p:nvSpPr>
          <p:cNvPr id="7" name="Elaborazione 6">
            <a:extLst>
              <a:ext uri="{FF2B5EF4-FFF2-40B4-BE49-F238E27FC236}">
                <a16:creationId xmlns:a16="http://schemas.microsoft.com/office/drawing/2014/main" id="{CAA931C5-DEAF-407B-A8B2-570FF425F31A}"/>
              </a:ext>
            </a:extLst>
          </p:cNvPr>
          <p:cNvSpPr/>
          <p:nvPr/>
        </p:nvSpPr>
        <p:spPr>
          <a:xfrm>
            <a:off x="4667250" y="2724150"/>
            <a:ext cx="2857500" cy="16287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Interazioni web</a:t>
            </a:r>
          </a:p>
        </p:txBody>
      </p:sp>
      <p:sp>
        <p:nvSpPr>
          <p:cNvPr id="8" name="Elaborazione 7">
            <a:extLst>
              <a:ext uri="{FF2B5EF4-FFF2-40B4-BE49-F238E27FC236}">
                <a16:creationId xmlns:a16="http://schemas.microsoft.com/office/drawing/2014/main" id="{7C4CEDD4-435F-433D-BCD9-860928390818}"/>
              </a:ext>
            </a:extLst>
          </p:cNvPr>
          <p:cNvSpPr/>
          <p:nvPr/>
        </p:nvSpPr>
        <p:spPr>
          <a:xfrm>
            <a:off x="8791575" y="2724149"/>
            <a:ext cx="2857500" cy="16287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 mie connessioni </a:t>
            </a:r>
          </a:p>
          <a:p>
            <a:pPr algn="ctr"/>
            <a:r>
              <a:rPr lang="it-IT" b="1" dirty="0"/>
              <a:t>e </a:t>
            </a:r>
          </a:p>
          <a:p>
            <a:pPr algn="ctr"/>
            <a:r>
              <a:rPr lang="it-IT" b="1" dirty="0"/>
              <a:t>i contenuti delle mie connessioni</a:t>
            </a:r>
          </a:p>
        </p:txBody>
      </p:sp>
      <p:sp>
        <p:nvSpPr>
          <p:cNvPr id="9" name="Uguale a 8">
            <a:extLst>
              <a:ext uri="{FF2B5EF4-FFF2-40B4-BE49-F238E27FC236}">
                <a16:creationId xmlns:a16="http://schemas.microsoft.com/office/drawing/2014/main" id="{E06725A2-E40E-4CA1-B5DC-F5F6A894BF51}"/>
              </a:ext>
            </a:extLst>
          </p:cNvPr>
          <p:cNvSpPr/>
          <p:nvPr/>
        </p:nvSpPr>
        <p:spPr>
          <a:xfrm>
            <a:off x="5376862" y="4543425"/>
            <a:ext cx="1438275" cy="78105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0" name="Segno di addizione 9">
            <a:extLst>
              <a:ext uri="{FF2B5EF4-FFF2-40B4-BE49-F238E27FC236}">
                <a16:creationId xmlns:a16="http://schemas.microsoft.com/office/drawing/2014/main" id="{B87C4D95-ADEF-40A4-9750-C2425C202034}"/>
              </a:ext>
            </a:extLst>
          </p:cNvPr>
          <p:cNvSpPr/>
          <p:nvPr/>
        </p:nvSpPr>
        <p:spPr>
          <a:xfrm>
            <a:off x="7929562" y="3429000"/>
            <a:ext cx="457200" cy="4476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Segno di addizione 10">
            <a:extLst>
              <a:ext uri="{FF2B5EF4-FFF2-40B4-BE49-F238E27FC236}">
                <a16:creationId xmlns:a16="http://schemas.microsoft.com/office/drawing/2014/main" id="{B471EF51-9048-42EB-8451-D59F6F892E70}"/>
              </a:ext>
            </a:extLst>
          </p:cNvPr>
          <p:cNvSpPr/>
          <p:nvPr/>
        </p:nvSpPr>
        <p:spPr>
          <a:xfrm>
            <a:off x="3824288" y="3428999"/>
            <a:ext cx="457200" cy="44767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Elaborazione 11">
            <a:extLst>
              <a:ext uri="{FF2B5EF4-FFF2-40B4-BE49-F238E27FC236}">
                <a16:creationId xmlns:a16="http://schemas.microsoft.com/office/drawing/2014/main" id="{34D78F6B-8F9A-4DCA-B5AD-64B2691B3B61}"/>
              </a:ext>
            </a:extLst>
          </p:cNvPr>
          <p:cNvSpPr/>
          <p:nvPr/>
        </p:nvSpPr>
        <p:spPr>
          <a:xfrm>
            <a:off x="1914525" y="5734050"/>
            <a:ext cx="8505825" cy="94297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 mie relazioni vanno nel mio profilo  BIG DATA su cui agiscono gli </a:t>
            </a:r>
            <a:r>
              <a:rPr lang="it-IT" b="1" u="sng" dirty="0"/>
              <a:t>algoritmi predittivi del </a:t>
            </a:r>
            <a:r>
              <a:rPr lang="it-IT" b="1" u="sng"/>
              <a:t>machine learning </a:t>
            </a:r>
            <a:r>
              <a:rPr lang="it-IT" b="1" dirty="0"/>
              <a:t>che sono di tipo «associativo - relazionale» (cioè esaminano relazioni e calcolano future relazioni probabili). </a:t>
            </a:r>
          </a:p>
        </p:txBody>
      </p:sp>
    </p:spTree>
    <p:extLst>
      <p:ext uri="{BB962C8B-B14F-4D97-AF65-F5344CB8AC3E}">
        <p14:creationId xmlns:p14="http://schemas.microsoft.com/office/powerpoint/2010/main" val="4181428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ECC0C17-4FFF-4CBD-8D8B-B8F27FA339B7}"/>
              </a:ext>
            </a:extLst>
          </p:cNvPr>
          <p:cNvSpPr txBox="1"/>
          <p:nvPr/>
        </p:nvSpPr>
        <p:spPr>
          <a:xfrm>
            <a:off x="514350" y="200025"/>
            <a:ext cx="11582400" cy="646331"/>
          </a:xfrm>
          <a:prstGeom prst="rect">
            <a:avLst/>
          </a:prstGeom>
          <a:noFill/>
        </p:spPr>
        <p:txBody>
          <a:bodyPr wrap="square" rtlCol="0">
            <a:spAutoFit/>
          </a:bodyPr>
          <a:lstStyle/>
          <a:p>
            <a:r>
              <a:rPr lang="it-IT" sz="3600" b="1" dirty="0"/>
              <a:t>L’ambiente digitale e noi</a:t>
            </a:r>
          </a:p>
        </p:txBody>
      </p:sp>
      <p:sp>
        <p:nvSpPr>
          <p:cNvPr id="3" name="CasellaDiTesto 2">
            <a:extLst>
              <a:ext uri="{FF2B5EF4-FFF2-40B4-BE49-F238E27FC236}">
                <a16:creationId xmlns:a16="http://schemas.microsoft.com/office/drawing/2014/main" id="{AC4A1C49-3D65-416A-B207-A6E7F34EF44F}"/>
              </a:ext>
            </a:extLst>
          </p:cNvPr>
          <p:cNvSpPr txBox="1"/>
          <p:nvPr/>
        </p:nvSpPr>
        <p:spPr>
          <a:xfrm>
            <a:off x="409575" y="846356"/>
            <a:ext cx="10715624" cy="3231654"/>
          </a:xfrm>
          <a:prstGeom prst="rect">
            <a:avLst/>
          </a:prstGeom>
          <a:noFill/>
        </p:spPr>
        <p:txBody>
          <a:bodyPr wrap="square" rtlCol="0">
            <a:spAutoFit/>
          </a:bodyPr>
          <a:lstStyle/>
          <a:p>
            <a:r>
              <a:rPr lang="it-IT" sz="2800" b="1" dirty="0"/>
              <a:t>Le caratteristiche della società liquida: </a:t>
            </a:r>
          </a:p>
          <a:p>
            <a:pPr marL="285750" indent="-285750">
              <a:buFont typeface="Arial" panose="020B0604020202020204" pitchFamily="34" charset="0"/>
              <a:buChar char="•"/>
            </a:pPr>
            <a:r>
              <a:rPr lang="it-IT" sz="2800" dirty="0"/>
              <a:t>eterno cambiamento /</a:t>
            </a:r>
          </a:p>
          <a:p>
            <a:pPr marL="285750" indent="-285750">
              <a:buFont typeface="Arial" panose="020B0604020202020204" pitchFamily="34" charset="0"/>
              <a:buChar char="•"/>
            </a:pPr>
            <a:r>
              <a:rPr lang="it-IT" sz="2800" dirty="0"/>
              <a:t>«</a:t>
            </a:r>
            <a:r>
              <a:rPr lang="it-IT" sz="2800" dirty="0" err="1"/>
              <a:t>Rapidizzazione</a:t>
            </a:r>
            <a:r>
              <a:rPr lang="it-IT" sz="2800" dirty="0"/>
              <a:t>» sociale / </a:t>
            </a:r>
          </a:p>
          <a:p>
            <a:pPr marL="285750" indent="-285750">
              <a:buFont typeface="Arial" panose="020B0604020202020204" pitchFamily="34" charset="0"/>
              <a:buChar char="•"/>
            </a:pPr>
            <a:r>
              <a:rPr lang="it-IT" sz="2800" dirty="0"/>
              <a:t>emotività condivisa /</a:t>
            </a:r>
          </a:p>
          <a:p>
            <a:pPr marL="285750" indent="-285750">
              <a:buFont typeface="Arial" panose="020B0604020202020204" pitchFamily="34" charset="0"/>
              <a:buChar char="•"/>
            </a:pPr>
            <a:r>
              <a:rPr lang="it-IT" sz="2800" dirty="0"/>
              <a:t>individualismo e liquidità sociale</a:t>
            </a:r>
            <a:r>
              <a:rPr lang="it-IT" sz="2800" b="1" dirty="0"/>
              <a:t> </a:t>
            </a:r>
          </a:p>
          <a:p>
            <a:endParaRPr lang="it-IT" sz="2800" b="1" dirty="0"/>
          </a:p>
          <a:p>
            <a:endParaRPr lang="it-IT" b="1" dirty="0"/>
          </a:p>
          <a:p>
            <a:endParaRPr lang="it-IT" dirty="0"/>
          </a:p>
        </p:txBody>
      </p:sp>
      <p:sp>
        <p:nvSpPr>
          <p:cNvPr id="8" name="Rettangolo 7">
            <a:extLst>
              <a:ext uri="{FF2B5EF4-FFF2-40B4-BE49-F238E27FC236}">
                <a16:creationId xmlns:a16="http://schemas.microsoft.com/office/drawing/2014/main" id="{B8348868-13D6-4516-B78A-291981F0EFED}"/>
              </a:ext>
            </a:extLst>
          </p:cNvPr>
          <p:cNvSpPr/>
          <p:nvPr/>
        </p:nvSpPr>
        <p:spPr>
          <a:xfrm>
            <a:off x="7915275" y="4333875"/>
            <a:ext cx="4000500" cy="2171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000" b="1" dirty="0"/>
              <a:t>Società </a:t>
            </a:r>
            <a:r>
              <a:rPr lang="it-IT" sz="2000" b="1" dirty="0" err="1"/>
              <a:t>tecnoliquida</a:t>
            </a:r>
            <a:endParaRPr lang="it-IT" sz="2000" b="1" dirty="0"/>
          </a:p>
          <a:p>
            <a:pPr algn="ctr"/>
            <a:r>
              <a:rPr lang="it-IT" b="1" dirty="0"/>
              <a:t>Narcisismo</a:t>
            </a:r>
          </a:p>
          <a:p>
            <a:pPr algn="ctr"/>
            <a:r>
              <a:rPr lang="it-IT" b="1" dirty="0"/>
              <a:t>Velocità </a:t>
            </a:r>
          </a:p>
          <a:p>
            <a:pPr algn="ctr"/>
            <a:r>
              <a:rPr lang="it-IT" b="1" dirty="0"/>
              <a:t>Ricerca di emozioni</a:t>
            </a:r>
          </a:p>
          <a:p>
            <a:pPr algn="ctr"/>
            <a:r>
              <a:rPr lang="it-IT" b="1" dirty="0"/>
              <a:t>Ricerca di connessioni come relazioni light</a:t>
            </a:r>
          </a:p>
          <a:p>
            <a:pPr algn="ctr"/>
            <a:r>
              <a:rPr lang="it-IT" b="1" dirty="0" err="1"/>
              <a:t>Tecnomediazione</a:t>
            </a:r>
            <a:r>
              <a:rPr lang="it-IT" b="1" dirty="0"/>
              <a:t> della relazione</a:t>
            </a:r>
          </a:p>
        </p:txBody>
      </p:sp>
      <p:cxnSp>
        <p:nvCxnSpPr>
          <p:cNvPr id="10" name="Connettore a gomito 9">
            <a:extLst>
              <a:ext uri="{FF2B5EF4-FFF2-40B4-BE49-F238E27FC236}">
                <a16:creationId xmlns:a16="http://schemas.microsoft.com/office/drawing/2014/main" id="{D4646171-076A-4EA3-B824-A911FC764BA7}"/>
              </a:ext>
            </a:extLst>
          </p:cNvPr>
          <p:cNvCxnSpPr/>
          <p:nvPr/>
        </p:nvCxnSpPr>
        <p:spPr>
          <a:xfrm rot="5400000" flipH="1" flipV="1">
            <a:off x="4543425" y="3695700"/>
            <a:ext cx="12700" cy="12700"/>
          </a:xfrm>
          <a:prstGeom prst="bentConnector3">
            <a:avLst>
              <a:gd name="adj1" fmla="val 1800000"/>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Connettore a gomito 11">
            <a:extLst>
              <a:ext uri="{FF2B5EF4-FFF2-40B4-BE49-F238E27FC236}">
                <a16:creationId xmlns:a16="http://schemas.microsoft.com/office/drawing/2014/main" id="{B35EB0CE-878F-484B-8A75-A192A5537A1B}"/>
              </a:ext>
            </a:extLst>
          </p:cNvPr>
          <p:cNvCxnSpPr/>
          <p:nvPr/>
        </p:nvCxnSpPr>
        <p:spPr>
          <a:xfrm>
            <a:off x="4849814" y="3695700"/>
            <a:ext cx="2809875" cy="1952625"/>
          </a:xfrm>
          <a:prstGeom prst="bentConnector3">
            <a:avLst>
              <a:gd name="adj1" fmla="val 50001"/>
            </a:avLst>
          </a:prstGeom>
          <a:ln w="7620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099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90278CC-2505-4CA3-9256-F66F3628FB48}"/>
              </a:ext>
            </a:extLst>
          </p:cNvPr>
          <p:cNvSpPr/>
          <p:nvPr/>
        </p:nvSpPr>
        <p:spPr>
          <a:xfrm>
            <a:off x="1193370" y="364209"/>
            <a:ext cx="8152108" cy="456535"/>
          </a:xfrm>
          <a:prstGeom prst="rect">
            <a:avLst/>
          </a:prstGeom>
        </p:spPr>
        <p:txBody>
          <a:bodyPr wrap="square">
            <a:spAutoFit/>
          </a:bodyPr>
          <a:lstStyle/>
          <a:p>
            <a:pPr marL="342900" lvl="0" indent="-342900" algn="just">
              <a:lnSpc>
                <a:spcPct val="150000"/>
              </a:lnSpc>
              <a:spcAft>
                <a:spcPts val="0"/>
              </a:spcAft>
              <a:buClr>
                <a:srgbClr val="373737"/>
              </a:buClr>
              <a:buSzPts val="1100"/>
              <a:buFont typeface="Arial" panose="020B0604020202020204" pitchFamily="34" charset="0"/>
              <a:buChar char="•"/>
            </a:pPr>
            <a:r>
              <a:rPr lang="it-IT" b="1" dirty="0">
                <a:solidFill>
                  <a:srgbClr val="5E5E5E"/>
                </a:solidFill>
                <a:latin typeface="Arial" panose="020B0604020202020204" pitchFamily="34" charset="0"/>
                <a:ea typeface="Times New Roman" panose="02020603050405020304" pitchFamily="18" charset="0"/>
                <a:cs typeface="Times New Roman" panose="02020603050405020304" pitchFamily="18" charset="0"/>
              </a:rPr>
              <a:t>Parole chiavi</a:t>
            </a:r>
          </a:p>
        </p:txBody>
      </p:sp>
      <p:sp>
        <p:nvSpPr>
          <p:cNvPr id="3" name="Rettangolo 2">
            <a:extLst>
              <a:ext uri="{FF2B5EF4-FFF2-40B4-BE49-F238E27FC236}">
                <a16:creationId xmlns:a16="http://schemas.microsoft.com/office/drawing/2014/main" id="{7D2E8A2A-D8F4-47E3-937A-B9299911782A}"/>
              </a:ext>
            </a:extLst>
          </p:cNvPr>
          <p:cNvSpPr/>
          <p:nvPr/>
        </p:nvSpPr>
        <p:spPr>
          <a:xfrm>
            <a:off x="805912" y="1518835"/>
            <a:ext cx="10724827" cy="4974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u="sng" dirty="0"/>
              <a:t>Algoritmo (esempio):  </a:t>
            </a:r>
            <a:r>
              <a:rPr lang="it-IT" sz="2400" dirty="0" err="1"/>
              <a:t>If</a:t>
            </a:r>
            <a:r>
              <a:rPr lang="it-IT" sz="2400" dirty="0"/>
              <a:t> a = x the b,  </a:t>
            </a:r>
            <a:r>
              <a:rPr lang="it-IT" sz="2400" dirty="0" err="1"/>
              <a:t>if</a:t>
            </a:r>
            <a:r>
              <a:rPr lang="it-IT" sz="2400" dirty="0"/>
              <a:t> a </a:t>
            </a:r>
            <a:r>
              <a:rPr lang="it-IT" sz="2400" dirty="0" err="1"/>
              <a:t>noteq</a:t>
            </a:r>
            <a:r>
              <a:rPr lang="it-IT" sz="2400" dirty="0"/>
              <a:t> x the d (algoritmi di acquisizione dati</a:t>
            </a:r>
            <a:r>
              <a:rPr lang="it-IT" sz="2400" u="sng" dirty="0"/>
              <a:t>, </a:t>
            </a:r>
            <a:r>
              <a:rPr lang="it-IT" sz="2400" dirty="0"/>
              <a:t>di analisi dati, di previsione). Gli algoritmi sono associativi - relazionali</a:t>
            </a:r>
          </a:p>
          <a:p>
            <a:pPr algn="ctr"/>
            <a:endParaRPr lang="it-IT" sz="2400" dirty="0"/>
          </a:p>
          <a:p>
            <a:pPr algn="ctr"/>
            <a:r>
              <a:rPr lang="it-IT" sz="2400" b="1" u="sng" dirty="0"/>
              <a:t>Data Mining</a:t>
            </a:r>
            <a:r>
              <a:rPr lang="it-IT" sz="2400" b="1" dirty="0"/>
              <a:t>: è un algoritmo di </a:t>
            </a:r>
            <a:r>
              <a:rPr lang="it-IT" sz="2400" dirty="0"/>
              <a:t>estrazione di informazione da insiemi di dati. Viene utilizzato per cercare </a:t>
            </a:r>
            <a:r>
              <a:rPr lang="it-IT" sz="2400" b="1" dirty="0"/>
              <a:t>correlazioni</a:t>
            </a:r>
            <a:r>
              <a:rPr lang="it-IT" sz="2400" dirty="0"/>
              <a:t> tra più variabili relativamente ai singoli individui. </a:t>
            </a:r>
          </a:p>
          <a:p>
            <a:pPr algn="ctr"/>
            <a:endParaRPr lang="it-IT" sz="2400" u="sng" dirty="0"/>
          </a:p>
          <a:p>
            <a:pPr algn="ctr"/>
            <a:r>
              <a:rPr lang="it-IT" sz="2400" b="1" u="sng" dirty="0"/>
              <a:t>Big Data: </a:t>
            </a:r>
            <a:r>
              <a:rPr lang="it-IT" sz="2400" dirty="0"/>
              <a:t>Una ricerca su Google, un nostro acquisto al supermercato, una foto, un messaggio vocale, un tweet. Tutti questi sono dati. La maggior parte delle nostre attività quotidiane, oggi, crea dei dati, che possono essere raccolti, analizzati e monetizzati e vanno nei big data.</a:t>
            </a:r>
          </a:p>
          <a:p>
            <a:pPr algn="ctr"/>
            <a:endParaRPr lang="it-IT" sz="2400" dirty="0"/>
          </a:p>
          <a:p>
            <a:pPr algn="ctr"/>
            <a:r>
              <a:rPr lang="it-IT" sz="2400" b="1" u="sng" dirty="0"/>
              <a:t>Pattern: </a:t>
            </a:r>
            <a:r>
              <a:rPr lang="it-IT" sz="2400" dirty="0"/>
              <a:t>la mia scheda nei big data, la trama «regolare» delle mie scelte, clic, acquisti, visite a siti, commenti social, foto…</a:t>
            </a:r>
          </a:p>
          <a:p>
            <a:pPr algn="ctr"/>
            <a:endParaRPr lang="it-IT" dirty="0"/>
          </a:p>
        </p:txBody>
      </p:sp>
    </p:spTree>
    <p:extLst>
      <p:ext uri="{BB962C8B-B14F-4D97-AF65-F5344CB8AC3E}">
        <p14:creationId xmlns:p14="http://schemas.microsoft.com/office/powerpoint/2010/main" val="3125708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A6E992C9-0BA1-442E-89CC-CD1CB3D0F4EB}"/>
              </a:ext>
            </a:extLst>
          </p:cNvPr>
          <p:cNvSpPr/>
          <p:nvPr/>
        </p:nvSpPr>
        <p:spPr>
          <a:xfrm>
            <a:off x="1019175" y="323850"/>
            <a:ext cx="9877425" cy="4420890"/>
          </a:xfrm>
          <a:prstGeom prst="rect">
            <a:avLst/>
          </a:prstGeom>
        </p:spPr>
        <p:txBody>
          <a:bodyPr wrap="square">
            <a:spAutoFit/>
          </a:bodyPr>
          <a:lstStyle/>
          <a:p>
            <a:pPr fontAlgn="base">
              <a:lnSpc>
                <a:spcPct val="200000"/>
              </a:lnSpc>
              <a:spcAft>
                <a:spcPts val="0"/>
              </a:spcAft>
            </a:pPr>
            <a:r>
              <a:rPr lang="it-IT" sz="2400" dirty="0">
                <a:solidFill>
                  <a:srgbClr val="616161"/>
                </a:solidFill>
                <a:latin typeface="&amp;quot"/>
                <a:ea typeface="Times New Roman" panose="02020603050405020304" pitchFamily="18" charset="0"/>
                <a:cs typeface="Times New Roman" panose="02020603050405020304" pitchFamily="18" charset="0"/>
              </a:rPr>
              <a:t>Indipendentemente dalla ricerca su </a:t>
            </a:r>
            <a:r>
              <a:rPr lang="it-IT" sz="2400" b="1" dirty="0">
                <a:solidFill>
                  <a:srgbClr val="616161"/>
                </a:solidFill>
                <a:latin typeface="&amp;quot"/>
                <a:ea typeface="Times New Roman" panose="02020603050405020304" pitchFamily="18" charset="0"/>
                <a:cs typeface="Times New Roman" panose="02020603050405020304" pitchFamily="18" charset="0"/>
              </a:rPr>
              <a:t>Google</a:t>
            </a:r>
            <a:r>
              <a:rPr lang="it-IT" sz="2400" dirty="0">
                <a:solidFill>
                  <a:srgbClr val="616161"/>
                </a:solidFill>
                <a:latin typeface="&amp;quot"/>
                <a:ea typeface="Times New Roman" panose="02020603050405020304" pitchFamily="18" charset="0"/>
                <a:cs typeface="Times New Roman" panose="02020603050405020304" pitchFamily="18" charset="0"/>
              </a:rPr>
              <a:t> (o dallo scorrimento di </a:t>
            </a:r>
            <a:r>
              <a:rPr lang="it-IT" sz="2400" b="1" dirty="0">
                <a:solidFill>
                  <a:srgbClr val="616161"/>
                </a:solidFill>
                <a:latin typeface="&amp;quot"/>
                <a:ea typeface="Times New Roman" panose="02020603050405020304" pitchFamily="18" charset="0"/>
                <a:cs typeface="Times New Roman" panose="02020603050405020304" pitchFamily="18" charset="0"/>
              </a:rPr>
              <a:t>Facebook)</a:t>
            </a:r>
            <a:r>
              <a:rPr lang="it-IT" sz="2400" dirty="0">
                <a:solidFill>
                  <a:srgbClr val="616161"/>
                </a:solidFill>
                <a:latin typeface="&amp;quot"/>
                <a:ea typeface="Times New Roman" panose="02020603050405020304" pitchFamily="18" charset="0"/>
                <a:cs typeface="Times New Roman" panose="02020603050405020304" pitchFamily="18" charset="0"/>
              </a:rPr>
              <a:t>, le informazioni presentate derivano </a:t>
            </a:r>
            <a:r>
              <a:rPr lang="it-IT" sz="2400" b="1" dirty="0">
                <a:solidFill>
                  <a:srgbClr val="616161"/>
                </a:solidFill>
                <a:latin typeface="&amp;quot"/>
                <a:ea typeface="Times New Roman" panose="02020603050405020304" pitchFamily="18" charset="0"/>
                <a:cs typeface="Times New Roman" panose="02020603050405020304" pitchFamily="18" charset="0"/>
              </a:rPr>
              <a:t>da un’equazione matematica</a:t>
            </a:r>
            <a:r>
              <a:rPr lang="it-IT" sz="2400" dirty="0">
                <a:solidFill>
                  <a:srgbClr val="616161"/>
                </a:solidFill>
                <a:latin typeface="&amp;quot"/>
                <a:ea typeface="Times New Roman" panose="02020603050405020304" pitchFamily="18" charset="0"/>
                <a:cs typeface="Times New Roman" panose="02020603050405020304" pitchFamily="18" charset="0"/>
              </a:rPr>
              <a:t> basata su due fattori: </a:t>
            </a:r>
          </a:p>
          <a:p>
            <a:pPr marL="342900" lvl="0" indent="-342900" fontAlgn="base">
              <a:lnSpc>
                <a:spcPct val="200000"/>
              </a:lnSpc>
              <a:spcAft>
                <a:spcPts val="0"/>
              </a:spcAft>
              <a:buFont typeface="Arial" panose="020B0604020202020204" pitchFamily="34" charset="0"/>
              <a:buChar char="•"/>
              <a:tabLst>
                <a:tab pos="457200" algn="l"/>
              </a:tabLst>
            </a:pPr>
            <a:r>
              <a:rPr lang="it-IT" sz="2400" b="1" dirty="0">
                <a:solidFill>
                  <a:srgbClr val="626262"/>
                </a:solidFill>
                <a:latin typeface="&amp;quot"/>
                <a:ea typeface="Times New Roman" panose="02020603050405020304" pitchFamily="18" charset="0"/>
                <a:cs typeface="Times New Roman" panose="02020603050405020304" pitchFamily="18" charset="0"/>
              </a:rPr>
              <a:t>Qualità algoritmica</a:t>
            </a:r>
            <a:r>
              <a:rPr lang="it-IT" sz="2400" dirty="0">
                <a:solidFill>
                  <a:srgbClr val="626262"/>
                </a:solidFill>
                <a:latin typeface="&amp;quot"/>
                <a:ea typeface="Times New Roman" panose="02020603050405020304" pitchFamily="18" charset="0"/>
                <a:cs typeface="Times New Roman" panose="02020603050405020304" pitchFamily="18" charset="0"/>
              </a:rPr>
              <a:t>: </a:t>
            </a:r>
            <a:r>
              <a:rPr lang="it-IT" sz="2400" b="1" dirty="0">
                <a:solidFill>
                  <a:srgbClr val="626262"/>
                </a:solidFill>
                <a:latin typeface="&amp;quot"/>
                <a:ea typeface="Times New Roman" panose="02020603050405020304" pitchFamily="18" charset="0"/>
                <a:cs typeface="Times New Roman" panose="02020603050405020304" pitchFamily="18" charset="0"/>
              </a:rPr>
              <a:t>lo standard di qualità</a:t>
            </a:r>
            <a:r>
              <a:rPr lang="it-IT" sz="2400" dirty="0">
                <a:solidFill>
                  <a:srgbClr val="626262"/>
                </a:solidFill>
                <a:latin typeface="&amp;quot"/>
                <a:ea typeface="Times New Roman" panose="02020603050405020304" pitchFamily="18" charset="0"/>
                <a:cs typeface="Times New Roman" panose="02020603050405020304" pitchFamily="18" charset="0"/>
              </a:rPr>
              <a:t> del contenuto disponibile.</a:t>
            </a:r>
          </a:p>
          <a:p>
            <a:pPr marL="342900" lvl="0" indent="-342900" fontAlgn="base">
              <a:lnSpc>
                <a:spcPct val="200000"/>
              </a:lnSpc>
              <a:spcAft>
                <a:spcPts val="0"/>
              </a:spcAft>
              <a:buFont typeface="Arial" panose="020B0604020202020204" pitchFamily="34" charset="0"/>
              <a:buChar char="•"/>
              <a:tabLst>
                <a:tab pos="457200" algn="l"/>
              </a:tabLst>
            </a:pPr>
            <a:r>
              <a:rPr lang="it-IT" sz="2400" b="1" dirty="0">
                <a:solidFill>
                  <a:srgbClr val="626262"/>
                </a:solidFill>
                <a:latin typeface="&amp;quot"/>
                <a:ea typeface="Times New Roman" panose="02020603050405020304" pitchFamily="18" charset="0"/>
                <a:cs typeface="Times New Roman" panose="02020603050405020304" pitchFamily="18" charset="0"/>
              </a:rPr>
              <a:t>La tua storia pregressa</a:t>
            </a:r>
            <a:r>
              <a:rPr lang="it-IT" sz="2400" dirty="0">
                <a:solidFill>
                  <a:srgbClr val="626262"/>
                </a:solidFill>
                <a:latin typeface="&amp;quot"/>
                <a:ea typeface="Times New Roman" panose="02020603050405020304" pitchFamily="18" charset="0"/>
                <a:cs typeface="Times New Roman" panose="02020603050405020304" pitchFamily="18" charset="0"/>
              </a:rPr>
              <a:t>: le azioni e le reazioni che hai intrapreso in blocchi</a:t>
            </a:r>
          </a:p>
          <a:p>
            <a:pPr lvl="0" fontAlgn="base">
              <a:lnSpc>
                <a:spcPct val="200000"/>
              </a:lnSpc>
              <a:spcAft>
                <a:spcPts val="0"/>
              </a:spcAft>
              <a:tabLst>
                <a:tab pos="457200" algn="l"/>
              </a:tabLst>
            </a:pPr>
            <a:r>
              <a:rPr lang="it-IT" sz="2400" dirty="0">
                <a:solidFill>
                  <a:srgbClr val="626262"/>
                </a:solidFill>
                <a:latin typeface="&amp;quot"/>
                <a:ea typeface="Times New Roman" panose="02020603050405020304" pitchFamily="18" charset="0"/>
                <a:cs typeface="Times New Roman" panose="02020603050405020304" pitchFamily="18" charset="0"/>
              </a:rPr>
              <a:t>     di contenuti specifici nel passato.</a:t>
            </a:r>
            <a:endParaRPr lang="it-IT"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Freccia in giù 3">
            <a:extLst>
              <a:ext uri="{FF2B5EF4-FFF2-40B4-BE49-F238E27FC236}">
                <a16:creationId xmlns:a16="http://schemas.microsoft.com/office/drawing/2014/main" id="{8FCE6EE0-E4D5-4B8C-85F0-AD666A8279B4}"/>
              </a:ext>
            </a:extLst>
          </p:cNvPr>
          <p:cNvSpPr/>
          <p:nvPr/>
        </p:nvSpPr>
        <p:spPr>
          <a:xfrm>
            <a:off x="3876675" y="4744740"/>
            <a:ext cx="3648075" cy="9048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DA QUESTO DERIVANO</a:t>
            </a:r>
          </a:p>
        </p:txBody>
      </p:sp>
      <p:sp>
        <p:nvSpPr>
          <p:cNvPr id="5" name="Rettangolo 4">
            <a:extLst>
              <a:ext uri="{FF2B5EF4-FFF2-40B4-BE49-F238E27FC236}">
                <a16:creationId xmlns:a16="http://schemas.microsoft.com/office/drawing/2014/main" id="{31DBA44E-8850-4360-88E3-5A9A1048048C}"/>
              </a:ext>
            </a:extLst>
          </p:cNvPr>
          <p:cNvSpPr/>
          <p:nvPr/>
        </p:nvSpPr>
        <p:spPr>
          <a:xfrm>
            <a:off x="4267199" y="5784255"/>
            <a:ext cx="2867025" cy="7702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t>I TUOI FILTRI </a:t>
            </a:r>
          </a:p>
        </p:txBody>
      </p:sp>
      <p:sp>
        <p:nvSpPr>
          <p:cNvPr id="6" name="Freccia a destra 5">
            <a:extLst>
              <a:ext uri="{FF2B5EF4-FFF2-40B4-BE49-F238E27FC236}">
                <a16:creationId xmlns:a16="http://schemas.microsoft.com/office/drawing/2014/main" id="{301F6993-21B9-481E-AF0D-01FF1A94C676}"/>
              </a:ext>
            </a:extLst>
          </p:cNvPr>
          <p:cNvSpPr/>
          <p:nvPr/>
        </p:nvSpPr>
        <p:spPr>
          <a:xfrm>
            <a:off x="7315199" y="5343526"/>
            <a:ext cx="1590675" cy="15144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CHE CREANO</a:t>
            </a:r>
          </a:p>
        </p:txBody>
      </p:sp>
      <p:sp>
        <p:nvSpPr>
          <p:cNvPr id="7" name="Ovale 6">
            <a:extLst>
              <a:ext uri="{FF2B5EF4-FFF2-40B4-BE49-F238E27FC236}">
                <a16:creationId xmlns:a16="http://schemas.microsoft.com/office/drawing/2014/main" id="{ADAB52F2-9C0C-4A0A-B9AE-A4978F8EA978}"/>
              </a:ext>
            </a:extLst>
          </p:cNvPr>
          <p:cNvSpPr/>
          <p:nvPr/>
        </p:nvSpPr>
        <p:spPr>
          <a:xfrm>
            <a:off x="9086850" y="5543551"/>
            <a:ext cx="1809750" cy="1104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LE TUE BOLLE</a:t>
            </a:r>
          </a:p>
        </p:txBody>
      </p:sp>
    </p:spTree>
    <p:extLst>
      <p:ext uri="{BB962C8B-B14F-4D97-AF65-F5344CB8AC3E}">
        <p14:creationId xmlns:p14="http://schemas.microsoft.com/office/powerpoint/2010/main" val="35635231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D351DE6B-1C75-4109-AC2F-9A356F54FF49}"/>
              </a:ext>
            </a:extLst>
          </p:cNvPr>
          <p:cNvSpPr txBox="1"/>
          <p:nvPr/>
        </p:nvSpPr>
        <p:spPr>
          <a:xfrm>
            <a:off x="2114550" y="1295400"/>
            <a:ext cx="7772400" cy="4893647"/>
          </a:xfrm>
          <a:prstGeom prst="rect">
            <a:avLst/>
          </a:prstGeom>
          <a:noFill/>
        </p:spPr>
        <p:txBody>
          <a:bodyPr wrap="square" rtlCol="0">
            <a:spAutoFit/>
          </a:bodyPr>
          <a:lstStyle/>
          <a:p>
            <a:r>
              <a:rPr lang="it-IT" sz="3600" b="1" dirty="0"/>
              <a:t>Due parole chiave:</a:t>
            </a:r>
          </a:p>
          <a:p>
            <a:endParaRPr lang="it-IT" dirty="0"/>
          </a:p>
          <a:p>
            <a:r>
              <a:rPr lang="it-IT" dirty="0"/>
              <a:t>Associazione – Relazione –&gt;</a:t>
            </a:r>
            <a:r>
              <a:rPr lang="it-IT" sz="3200" b="1" dirty="0"/>
              <a:t> 1 Predizione </a:t>
            </a:r>
          </a:p>
          <a:p>
            <a:r>
              <a:rPr lang="it-IT" sz="3200" b="1" dirty="0"/>
              <a:t>			</a:t>
            </a:r>
            <a:r>
              <a:rPr lang="it-IT" dirty="0"/>
              <a:t>= </a:t>
            </a:r>
            <a:r>
              <a:rPr lang="it-IT" b="1" dirty="0"/>
              <a:t>facilità di ricerca / condizionamento</a:t>
            </a:r>
          </a:p>
          <a:p>
            <a:r>
              <a:rPr lang="it-IT" dirty="0"/>
              <a:t>  </a:t>
            </a:r>
          </a:p>
          <a:p>
            <a:r>
              <a:rPr lang="it-IT" sz="2800" b="1" dirty="0"/>
              <a:t>2 Machine Learning </a:t>
            </a:r>
            <a:r>
              <a:rPr lang="it-IT" dirty="0"/>
              <a:t>= La </a:t>
            </a:r>
            <a:r>
              <a:rPr lang="it-IT" dirty="0" err="1"/>
              <a:t>tecnorelazione</a:t>
            </a:r>
            <a:r>
              <a:rPr lang="it-IT" dirty="0"/>
              <a:t> si </a:t>
            </a:r>
            <a:r>
              <a:rPr lang="it-IT" dirty="0" err="1"/>
              <a:t>autocostruisce</a:t>
            </a:r>
            <a:endParaRPr lang="it-IT" dirty="0"/>
          </a:p>
          <a:p>
            <a:endParaRPr lang="it-IT" dirty="0"/>
          </a:p>
          <a:p>
            <a:r>
              <a:rPr lang="it-IT" dirty="0"/>
              <a:t>			</a:t>
            </a:r>
          </a:p>
          <a:p>
            <a:endParaRPr lang="it-IT" dirty="0"/>
          </a:p>
          <a:p>
            <a:r>
              <a:rPr lang="it-IT" dirty="0"/>
              <a:t>		</a:t>
            </a:r>
            <a:r>
              <a:rPr lang="it-IT" sz="4000" dirty="0"/>
              <a:t>La bolla filtrata</a:t>
            </a:r>
          </a:p>
          <a:p>
            <a:endParaRPr lang="it-IT" dirty="0"/>
          </a:p>
          <a:p>
            <a:endParaRPr lang="it-IT" dirty="0"/>
          </a:p>
          <a:p>
            <a:endParaRPr lang="it-IT" dirty="0"/>
          </a:p>
        </p:txBody>
      </p:sp>
      <p:sp>
        <p:nvSpPr>
          <p:cNvPr id="3" name="Freccia in giù 2">
            <a:extLst>
              <a:ext uri="{FF2B5EF4-FFF2-40B4-BE49-F238E27FC236}">
                <a16:creationId xmlns:a16="http://schemas.microsoft.com/office/drawing/2014/main" id="{6476F034-5249-45D6-878E-0D9FC0237158}"/>
              </a:ext>
            </a:extLst>
          </p:cNvPr>
          <p:cNvSpPr/>
          <p:nvPr/>
        </p:nvSpPr>
        <p:spPr>
          <a:xfrm>
            <a:off x="5095874" y="4029075"/>
            <a:ext cx="1000125" cy="5524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5789721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EC5A722F-A5F0-43FD-823C-F68A0D0B4014}"/>
              </a:ext>
            </a:extLst>
          </p:cNvPr>
          <p:cNvSpPr/>
          <p:nvPr/>
        </p:nvSpPr>
        <p:spPr>
          <a:xfrm>
            <a:off x="1571625" y="570181"/>
            <a:ext cx="7581900" cy="4191981"/>
          </a:xfrm>
          <a:prstGeom prst="rect">
            <a:avLst/>
          </a:prstGeom>
        </p:spPr>
        <p:txBody>
          <a:bodyPr wrap="square">
            <a:spAutoFit/>
          </a:bodyPr>
          <a:lstStyle/>
          <a:p>
            <a:pPr marL="342900" lvl="0" indent="-342900" algn="just">
              <a:lnSpc>
                <a:spcPct val="150000"/>
              </a:lnSpc>
              <a:spcAft>
                <a:spcPts val="0"/>
              </a:spcAft>
              <a:buClr>
                <a:srgbClr val="373737"/>
              </a:buClr>
              <a:buSzPts val="1100"/>
              <a:buFont typeface="Arial" panose="020B0604020202020204" pitchFamily="34" charset="0"/>
              <a:buChar char="•"/>
            </a:pPr>
            <a:r>
              <a:rPr lang="it-IT" sz="2800" b="1" dirty="0">
                <a:solidFill>
                  <a:srgbClr val="5E5E5E"/>
                </a:solidFill>
                <a:latin typeface="Arial" panose="020B0604020202020204" pitchFamily="34" charset="0"/>
                <a:ea typeface="Times New Roman" panose="02020603050405020304" pitchFamily="18" charset="0"/>
                <a:cs typeface="Times New Roman" panose="02020603050405020304" pitchFamily="18" charset="0"/>
              </a:rPr>
              <a:t>Siamo in un ambiente da abitare non siamo davanti ad un mezzo (già visto questo aspetto). Ma per abitare un ambiente dobbiamo conoscerlo.</a:t>
            </a:r>
            <a:endParaRPr lang="it-IT" sz="28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lnSpc>
                <a:spcPct val="150000"/>
              </a:lnSpc>
              <a:spcAft>
                <a:spcPts val="0"/>
              </a:spcAft>
              <a:buClr>
                <a:srgbClr val="373737"/>
              </a:buClr>
              <a:buSzPts val="1100"/>
              <a:buFont typeface="Arial" panose="020B0604020202020204" pitchFamily="34" charset="0"/>
              <a:buChar char="•"/>
            </a:pPr>
            <a:r>
              <a:rPr lang="it-IT" sz="2800" b="1" dirty="0">
                <a:solidFill>
                  <a:srgbClr val="5E5E5E"/>
                </a:solidFill>
                <a:latin typeface="Arial" panose="020B0604020202020204" pitchFamily="34" charset="0"/>
                <a:ea typeface="Times New Roman" panose="02020603050405020304" pitchFamily="18" charset="0"/>
                <a:cs typeface="Times New Roman" panose="02020603050405020304" pitchFamily="18" charset="0"/>
              </a:rPr>
              <a:t>Facebook video</a:t>
            </a:r>
          </a:p>
          <a:p>
            <a:pPr marL="342900" indent="-342900" algn="just">
              <a:lnSpc>
                <a:spcPct val="150000"/>
              </a:lnSpc>
              <a:buClr>
                <a:srgbClr val="373737"/>
              </a:buClr>
              <a:buSzPts val="1100"/>
              <a:buFont typeface="Arial" panose="020B0604020202020204" pitchFamily="34" charset="0"/>
              <a:buChar char="•"/>
            </a:pPr>
            <a:r>
              <a:rPr lang="it-IT" sz="2000" b="1" dirty="0">
                <a:solidFill>
                  <a:srgbClr val="5E5E5E"/>
                </a:solidFill>
                <a:latin typeface="Arial" panose="020B0604020202020204" pitchFamily="34" charset="0"/>
                <a:ea typeface="Times New Roman" panose="02020603050405020304" pitchFamily="18" charset="0"/>
                <a:cs typeface="Times New Roman" panose="02020603050405020304" pitchFamily="18" charset="0"/>
              </a:rPr>
              <a:t>Video </a:t>
            </a:r>
            <a:r>
              <a:rPr lang="it-IT" u="sng" dirty="0">
                <a:hlinkClick r:id="rId2"/>
              </a:rPr>
              <a:t>https://youtu.be/BqtnYcfgLbM</a:t>
            </a:r>
            <a:endParaRPr lang="it-IT" dirty="0"/>
          </a:p>
          <a:p>
            <a:pPr marL="342900" lvl="0" indent="-342900" algn="just">
              <a:lnSpc>
                <a:spcPct val="150000"/>
              </a:lnSpc>
              <a:spcAft>
                <a:spcPts val="0"/>
              </a:spcAft>
              <a:buClr>
                <a:srgbClr val="373737"/>
              </a:buClr>
              <a:buSzPts val="1100"/>
              <a:buFont typeface="Arial" panose="020B0604020202020204" pitchFamily="34" charset="0"/>
              <a:buChar char="•"/>
            </a:pPr>
            <a:endParaRPr lang="it-IT"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4303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esto&#10;&#10;Descrizione generata automaticamente">
            <a:extLst>
              <a:ext uri="{FF2B5EF4-FFF2-40B4-BE49-F238E27FC236}">
                <a16:creationId xmlns:a16="http://schemas.microsoft.com/office/drawing/2014/main" id="{2287DFF0-785B-49BE-961F-52490074B7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1904" y="428625"/>
            <a:ext cx="9312966" cy="6000750"/>
          </a:xfrm>
          <a:prstGeom prst="rect">
            <a:avLst/>
          </a:prstGeom>
        </p:spPr>
      </p:pic>
    </p:spTree>
    <p:extLst>
      <p:ext uri="{BB962C8B-B14F-4D97-AF65-F5344CB8AC3E}">
        <p14:creationId xmlns:p14="http://schemas.microsoft.com/office/powerpoint/2010/main" val="1353936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7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a:extLst>
              <a:ext uri="{FF2B5EF4-FFF2-40B4-BE49-F238E27FC236}">
                <a16:creationId xmlns:a16="http://schemas.microsoft.com/office/drawing/2014/main" id="{21FDE330-0C4E-4852-8EFA-C4B234620928}"/>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kern="1200">
                <a:solidFill>
                  <a:srgbClr val="FFFFFF"/>
                </a:solidFill>
                <a:latin typeface="+mj-lt"/>
                <a:ea typeface="+mj-ea"/>
                <a:cs typeface="+mj-cs"/>
              </a:rPr>
              <a:t>I BISOGNI DELLA VITA FISICA SI ESTENDONO NELLA VITA ONLINE E GENERANO UN AMBIENTE UNICO</a:t>
            </a:r>
          </a:p>
        </p:txBody>
      </p:sp>
      <p:pic>
        <p:nvPicPr>
          <p:cNvPr id="3" name="Immagine 2" descr="Immagine che contiene testo&#10;&#10;Descrizione generata automaticamente">
            <a:extLst>
              <a:ext uri="{FF2B5EF4-FFF2-40B4-BE49-F238E27FC236}">
                <a16:creationId xmlns:a16="http://schemas.microsoft.com/office/drawing/2014/main" id="{3D846A70-8232-4A14-933C-0E909E18C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198964"/>
            <a:ext cx="7188199" cy="4456683"/>
          </a:xfrm>
          <a:prstGeom prst="rect">
            <a:avLst/>
          </a:prstGeom>
        </p:spPr>
      </p:pic>
      <p:sp>
        <p:nvSpPr>
          <p:cNvPr id="2" name="Segno di sottrazione 1">
            <a:extLst>
              <a:ext uri="{FF2B5EF4-FFF2-40B4-BE49-F238E27FC236}">
                <a16:creationId xmlns:a16="http://schemas.microsoft.com/office/drawing/2014/main" id="{1DD0FE29-68B5-4983-8FC0-E86D8543302E}"/>
              </a:ext>
            </a:extLst>
          </p:cNvPr>
          <p:cNvSpPr/>
          <p:nvPr/>
        </p:nvSpPr>
        <p:spPr>
          <a:xfrm>
            <a:off x="6248400" y="3524250"/>
            <a:ext cx="5303519" cy="7048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51567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48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testo&#10;&#10;Descrizione generata automaticamente">
            <a:extLst>
              <a:ext uri="{FF2B5EF4-FFF2-40B4-BE49-F238E27FC236}">
                <a16:creationId xmlns:a16="http://schemas.microsoft.com/office/drawing/2014/main" id="{34C4B3A7-171D-4DD8-9B93-4664A1A6D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939" y="643467"/>
            <a:ext cx="9904122" cy="5571066"/>
          </a:xfrm>
          <a:prstGeom prst="rect">
            <a:avLst/>
          </a:prstGeom>
        </p:spPr>
      </p:pic>
    </p:spTree>
    <p:extLst>
      <p:ext uri="{BB962C8B-B14F-4D97-AF65-F5344CB8AC3E}">
        <p14:creationId xmlns:p14="http://schemas.microsoft.com/office/powerpoint/2010/main" val="1389190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tavolo, sedendo, interni&#10;&#10;Descrizione generata automaticamente">
            <a:extLst>
              <a:ext uri="{FF2B5EF4-FFF2-40B4-BE49-F238E27FC236}">
                <a16:creationId xmlns:a16="http://schemas.microsoft.com/office/drawing/2014/main" id="{9352EE97-7044-437C-8C9F-A9E541A087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389" y="1002890"/>
            <a:ext cx="10273195" cy="4955458"/>
          </a:xfrm>
          <a:prstGeom prst="rect">
            <a:avLst/>
          </a:prstGeom>
        </p:spPr>
      </p:pic>
      <p:sp>
        <p:nvSpPr>
          <p:cNvPr id="4" name="Rettangolo 3">
            <a:extLst>
              <a:ext uri="{FF2B5EF4-FFF2-40B4-BE49-F238E27FC236}">
                <a16:creationId xmlns:a16="http://schemas.microsoft.com/office/drawing/2014/main" id="{FD937D54-3EC6-4AB8-B640-B2A18621FE19}"/>
              </a:ext>
            </a:extLst>
          </p:cNvPr>
          <p:cNvSpPr/>
          <p:nvPr/>
        </p:nvSpPr>
        <p:spPr>
          <a:xfrm>
            <a:off x="2861187" y="275303"/>
            <a:ext cx="7020232" cy="5014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Linguaggio sorgente: dai 10 iniziali a centinaia di linguaggi C</a:t>
            </a:r>
          </a:p>
        </p:txBody>
      </p:sp>
    </p:spTree>
    <p:extLst>
      <p:ext uri="{BB962C8B-B14F-4D97-AF65-F5344CB8AC3E}">
        <p14:creationId xmlns:p14="http://schemas.microsoft.com/office/powerpoint/2010/main" val="1635223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6C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magine 2" descr="Immagine che contiene screenshot&#10;&#10;Descrizione generata automaticamente">
            <a:extLst>
              <a:ext uri="{FF2B5EF4-FFF2-40B4-BE49-F238E27FC236}">
                <a16:creationId xmlns:a16="http://schemas.microsoft.com/office/drawing/2014/main" id="{AD9D8E2B-58EF-4E8E-9AF1-40F1A7C57C91}"/>
              </a:ext>
            </a:extLst>
          </p:cNvPr>
          <p:cNvPicPr>
            <a:picLocks noChangeAspect="1"/>
          </p:cNvPicPr>
          <p:nvPr/>
        </p:nvPicPr>
        <p:blipFill rotWithShape="1">
          <a:blip r:embed="rId2">
            <a:extLst>
              <a:ext uri="{28A0092B-C50C-407E-A947-70E740481C1C}">
                <a14:useLocalDpi xmlns:a14="http://schemas.microsoft.com/office/drawing/2010/main" val="0"/>
              </a:ext>
            </a:extLst>
          </a:blip>
          <a:srcRect r="1" b="20796"/>
          <a:stretch/>
        </p:blipFill>
        <p:spPr>
          <a:xfrm>
            <a:off x="643467" y="612470"/>
            <a:ext cx="10905066" cy="5571066"/>
          </a:xfrm>
          <a:prstGeom prst="rect">
            <a:avLst/>
          </a:prstGeom>
        </p:spPr>
      </p:pic>
      <p:sp>
        <p:nvSpPr>
          <p:cNvPr id="10" name="Rectangle 9">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0006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302A41A6-6447-4C8C-9DAC-55B7F173BDDC}"/>
              </a:ext>
            </a:extLst>
          </p:cNvPr>
          <p:cNvSpPr/>
          <p:nvPr/>
        </p:nvSpPr>
        <p:spPr>
          <a:xfrm>
            <a:off x="3048000" y="3017349"/>
            <a:ext cx="6096000" cy="1554272"/>
          </a:xfrm>
          <a:prstGeom prst="rect">
            <a:avLst/>
          </a:prstGeom>
        </p:spPr>
        <p:txBody>
          <a:bodyPr>
            <a:spAutoFit/>
          </a:bodyPr>
          <a:lstStyle/>
          <a:p>
            <a:pPr marL="342900" lvl="0" indent="-342900" fontAlgn="base">
              <a:lnSpc>
                <a:spcPts val="1890"/>
              </a:lnSpc>
              <a:spcAft>
                <a:spcPts val="0"/>
              </a:spcAft>
              <a:buSzPts val="1000"/>
              <a:buFont typeface="Symbol" panose="05050102010706020507" pitchFamily="18" charset="2"/>
              <a:buChar char=""/>
              <a:tabLst>
                <a:tab pos="457200" algn="l"/>
              </a:tabLst>
            </a:pPr>
            <a:endParaRPr lang="it-IT" dirty="0">
              <a:solidFill>
                <a:srgbClr val="545454"/>
              </a:solidFill>
              <a:latin typeface="Open Sans"/>
              <a:ea typeface="Times New Roman" panose="02020603050405020304" pitchFamily="18" charset="0"/>
              <a:hlinkClick r:id="rId2"/>
            </a:endParaRPr>
          </a:p>
          <a:p>
            <a:pPr marL="342900" lvl="0" indent="-342900" fontAlgn="base">
              <a:lnSpc>
                <a:spcPts val="1890"/>
              </a:lnSpc>
              <a:spcAft>
                <a:spcPts val="0"/>
              </a:spcAft>
              <a:buSzPts val="1000"/>
              <a:buFont typeface="Symbol" panose="05050102010706020507" pitchFamily="18" charset="2"/>
              <a:buChar char=""/>
              <a:tabLst>
                <a:tab pos="457200" algn="l"/>
              </a:tabLst>
            </a:pPr>
            <a:r>
              <a:rPr lang="it-IT" dirty="0">
                <a:solidFill>
                  <a:srgbClr val="545454"/>
                </a:solidFill>
                <a:latin typeface="Open Sans"/>
                <a:ea typeface="Times New Roman" panose="02020603050405020304" pitchFamily="18" charset="0"/>
                <a:hlinkClick r:id="rId2"/>
              </a:rPr>
              <a:t>Preferenze dei giovani su </a:t>
            </a:r>
            <a:r>
              <a:rPr lang="it-IT" dirty="0" err="1">
                <a:solidFill>
                  <a:srgbClr val="545454"/>
                </a:solidFill>
                <a:latin typeface="Open Sans"/>
                <a:ea typeface="Times New Roman" panose="02020603050405020304" pitchFamily="18" charset="0"/>
                <a:hlinkClick r:id="rId2"/>
              </a:rPr>
              <a:t>instagram</a:t>
            </a:r>
            <a:r>
              <a:rPr lang="it-IT" dirty="0">
                <a:solidFill>
                  <a:srgbClr val="545454"/>
                </a:solidFill>
                <a:latin typeface="Open Sans"/>
                <a:ea typeface="Times New Roman" panose="02020603050405020304" pitchFamily="18" charset="0"/>
                <a:hlinkClick r:id="rId2"/>
              </a:rPr>
              <a:t> 2018:</a:t>
            </a:r>
          </a:p>
          <a:p>
            <a:pPr marL="342900" lvl="0" indent="-342900" fontAlgn="base">
              <a:lnSpc>
                <a:spcPts val="1890"/>
              </a:lnSpc>
              <a:spcAft>
                <a:spcPts val="0"/>
              </a:spcAft>
              <a:buSzPts val="1000"/>
              <a:buFont typeface="Symbol" panose="05050102010706020507" pitchFamily="18" charset="2"/>
              <a:buChar char=""/>
              <a:tabLst>
                <a:tab pos="457200" algn="l"/>
              </a:tabLst>
            </a:pPr>
            <a:endParaRPr lang="it-IT" u="sng" dirty="0">
              <a:solidFill>
                <a:srgbClr val="545454"/>
              </a:solidFill>
              <a:latin typeface="Open Sans"/>
              <a:ea typeface="Times New Roman" panose="02020603050405020304" pitchFamily="18" charset="0"/>
              <a:hlinkClick r:id="rId2"/>
            </a:endParaRPr>
          </a:p>
          <a:p>
            <a:pPr marL="342900" lvl="0" indent="-342900" fontAlgn="base">
              <a:lnSpc>
                <a:spcPts val="1890"/>
              </a:lnSpc>
              <a:spcAft>
                <a:spcPts val="0"/>
              </a:spcAft>
              <a:buSzPts val="1000"/>
              <a:buFont typeface="Symbol" panose="05050102010706020507" pitchFamily="18" charset="2"/>
              <a:buChar char=""/>
              <a:tabLst>
                <a:tab pos="457200" algn="l"/>
              </a:tabLst>
            </a:pPr>
            <a:r>
              <a:rPr lang="it-IT" u="sng" dirty="0">
                <a:solidFill>
                  <a:srgbClr val="545454"/>
                </a:solidFill>
                <a:latin typeface="Open Sans"/>
                <a:ea typeface="Times New Roman" panose="02020603050405020304" pitchFamily="18" charset="0"/>
                <a:hlinkClick r:id="rId2"/>
              </a:rPr>
              <a:t>https://www.youtube.com/watch?v=y1XyY7zNjxM&amp;feature=youtu.be</a:t>
            </a:r>
            <a:endParaRPr lang="it-IT" dirty="0">
              <a:latin typeface="Times New Roman" panose="02020603050405020304" pitchFamily="18" charset="0"/>
              <a:ea typeface="Times New Roman" panose="02020603050405020304" pitchFamily="18" charset="0"/>
            </a:endParaRPr>
          </a:p>
          <a:p>
            <a:pPr marL="342900" lvl="0" indent="-342900" fontAlgn="base">
              <a:lnSpc>
                <a:spcPts val="1890"/>
              </a:lnSpc>
              <a:spcAft>
                <a:spcPts val="0"/>
              </a:spcAft>
              <a:buSzPts val="1000"/>
              <a:buFont typeface="Symbol" panose="05050102010706020507" pitchFamily="18" charset="2"/>
              <a:buChar char=""/>
              <a:tabLst>
                <a:tab pos="457200" algn="l"/>
              </a:tabLst>
            </a:pPr>
            <a:r>
              <a:rPr lang="it-IT" dirty="0">
                <a:solidFill>
                  <a:srgbClr val="545454"/>
                </a:solidFill>
                <a:latin typeface="Open Sans"/>
                <a:ea typeface="Times New Roman" panose="02020603050405020304" pitchFamily="18" charset="0"/>
              </a:rPr>
              <a:t> </a:t>
            </a:r>
            <a:endParaRPr lang="it-IT" dirty="0">
              <a:latin typeface="Times New Roman" panose="02020603050405020304" pitchFamily="18" charset="0"/>
              <a:ea typeface="Times New Roman" panose="02020603050405020304" pitchFamily="18" charset="0"/>
            </a:endParaRPr>
          </a:p>
        </p:txBody>
      </p:sp>
      <p:sp>
        <p:nvSpPr>
          <p:cNvPr id="3" name="Rettangolo 2">
            <a:extLst>
              <a:ext uri="{FF2B5EF4-FFF2-40B4-BE49-F238E27FC236}">
                <a16:creationId xmlns:a16="http://schemas.microsoft.com/office/drawing/2014/main" id="{A9CCAA2B-7FCB-4A24-BD58-820D0EBB9E04}"/>
              </a:ext>
            </a:extLst>
          </p:cNvPr>
          <p:cNvSpPr/>
          <p:nvPr/>
        </p:nvSpPr>
        <p:spPr>
          <a:xfrm>
            <a:off x="2650210" y="433953"/>
            <a:ext cx="6096000" cy="1224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3200" b="1" dirty="0"/>
              <a:t>2018 Instagram, il social più usato dalle nuove generazioni</a:t>
            </a:r>
          </a:p>
        </p:txBody>
      </p:sp>
      <p:sp>
        <p:nvSpPr>
          <p:cNvPr id="4" name="Rettangolo 3">
            <a:extLst>
              <a:ext uri="{FF2B5EF4-FFF2-40B4-BE49-F238E27FC236}">
                <a16:creationId xmlns:a16="http://schemas.microsoft.com/office/drawing/2014/main" id="{7C0729D5-EC2D-40B2-A85D-DA751ECC5312}"/>
              </a:ext>
            </a:extLst>
          </p:cNvPr>
          <p:cNvSpPr/>
          <p:nvPr/>
        </p:nvSpPr>
        <p:spPr>
          <a:xfrm>
            <a:off x="3048000" y="1983291"/>
            <a:ext cx="6096000" cy="923330"/>
          </a:xfrm>
          <a:prstGeom prst="rect">
            <a:avLst/>
          </a:prstGeom>
        </p:spPr>
        <p:txBody>
          <a:bodyPr>
            <a:spAutoFit/>
          </a:bodyPr>
          <a:lstStyle/>
          <a:p>
            <a:r>
              <a:rPr lang="it-IT" dirty="0"/>
              <a:t>Statistiche dei social network in generale: </a:t>
            </a:r>
            <a:r>
              <a:rPr lang="it-IT" dirty="0">
                <a:hlinkClick r:id="rId3"/>
              </a:rPr>
              <a:t>https://www.digitalic.it/internet/social-network/statistiche-social-network-2018</a:t>
            </a:r>
            <a:endParaRPr lang="it-IT" dirty="0"/>
          </a:p>
        </p:txBody>
      </p:sp>
    </p:spTree>
    <p:extLst>
      <p:ext uri="{BB962C8B-B14F-4D97-AF65-F5344CB8AC3E}">
        <p14:creationId xmlns:p14="http://schemas.microsoft.com/office/powerpoint/2010/main" val="393194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5E12B734-EFCA-482C-994B-4868E0B3153A}"/>
              </a:ext>
            </a:extLst>
          </p:cNvPr>
          <p:cNvSpPr/>
          <p:nvPr/>
        </p:nvSpPr>
        <p:spPr>
          <a:xfrm>
            <a:off x="809624" y="702439"/>
            <a:ext cx="3743326" cy="4616648"/>
          </a:xfrm>
          <a:prstGeom prst="rect">
            <a:avLst/>
          </a:prstGeom>
        </p:spPr>
        <p:txBody>
          <a:bodyPr wrap="square">
            <a:spAutoFit/>
          </a:bodyPr>
          <a:lstStyle/>
          <a:p>
            <a:r>
              <a:rPr lang="it-IT" sz="2400" b="1" u="sng" dirty="0"/>
              <a:t>Società liquida </a:t>
            </a:r>
          </a:p>
          <a:p>
            <a:pPr marL="285750" indent="-285750">
              <a:buFont typeface="Arial" panose="020B0604020202020204" pitchFamily="34" charset="0"/>
              <a:buChar char="•"/>
            </a:pPr>
            <a:r>
              <a:rPr lang="it-IT" dirty="0"/>
              <a:t>  </a:t>
            </a:r>
            <a:r>
              <a:rPr lang="it-IT" b="1" dirty="0"/>
              <a:t>Eterno cambiamento </a:t>
            </a:r>
            <a:r>
              <a:rPr lang="it-IT" dirty="0"/>
              <a:t>/</a:t>
            </a:r>
          </a:p>
          <a:p>
            <a:endParaRPr lang="it-IT" dirty="0"/>
          </a:p>
          <a:p>
            <a:pPr marL="285750" indent="-285750">
              <a:buFont typeface="Arial" panose="020B0604020202020204" pitchFamily="34" charset="0"/>
              <a:buChar char="•"/>
            </a:pPr>
            <a:r>
              <a:rPr lang="it-IT" b="1" dirty="0"/>
              <a:t>«</a:t>
            </a:r>
            <a:r>
              <a:rPr lang="it-IT" b="1" dirty="0" err="1"/>
              <a:t>Rapidizzazione</a:t>
            </a:r>
            <a:r>
              <a:rPr lang="it-IT" b="1" dirty="0"/>
              <a:t>» sociale </a:t>
            </a:r>
            <a:r>
              <a:rPr lang="it-IT" dirty="0"/>
              <a: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emotività condivisa /</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Individualismo</a:t>
            </a:r>
          </a:p>
          <a:p>
            <a:pPr marL="285750" indent="-285750">
              <a:buFont typeface="Arial" panose="020B0604020202020204" pitchFamily="34" charset="0"/>
              <a:buChar char="•"/>
            </a:pPr>
            <a:endParaRPr lang="it-IT" b="1" dirty="0"/>
          </a:p>
          <a:p>
            <a:endParaRPr lang="it-IT" b="1" dirty="0"/>
          </a:p>
          <a:p>
            <a:endParaRPr lang="it-IT" b="1" dirty="0"/>
          </a:p>
          <a:p>
            <a:endParaRPr lang="it-IT" b="1" dirty="0"/>
          </a:p>
          <a:p>
            <a:endParaRPr lang="it-IT" b="1" dirty="0"/>
          </a:p>
          <a:p>
            <a:pPr marL="285750" indent="-285750">
              <a:buFont typeface="Arial" panose="020B0604020202020204" pitchFamily="34" charset="0"/>
              <a:buChar char="•"/>
            </a:pPr>
            <a:r>
              <a:rPr lang="it-IT" b="1" dirty="0"/>
              <a:t>Liquidità sociale</a:t>
            </a:r>
          </a:p>
          <a:p>
            <a:endParaRPr lang="it-IT" b="1" dirty="0"/>
          </a:p>
        </p:txBody>
      </p:sp>
      <p:sp>
        <p:nvSpPr>
          <p:cNvPr id="5" name="CasellaDiTesto 4">
            <a:extLst>
              <a:ext uri="{FF2B5EF4-FFF2-40B4-BE49-F238E27FC236}">
                <a16:creationId xmlns:a16="http://schemas.microsoft.com/office/drawing/2014/main" id="{42B8F233-9ED8-4394-92C9-C942490E736B}"/>
              </a:ext>
            </a:extLst>
          </p:cNvPr>
          <p:cNvSpPr txBox="1"/>
          <p:nvPr/>
        </p:nvSpPr>
        <p:spPr>
          <a:xfrm>
            <a:off x="5905500" y="597664"/>
            <a:ext cx="6134100" cy="4616648"/>
          </a:xfrm>
          <a:prstGeom prst="rect">
            <a:avLst/>
          </a:prstGeom>
          <a:noFill/>
        </p:spPr>
        <p:txBody>
          <a:bodyPr wrap="square" rtlCol="0">
            <a:spAutoFit/>
          </a:bodyPr>
          <a:lstStyle/>
          <a:p>
            <a:r>
              <a:rPr lang="it-IT" sz="2400" b="1" u="sng" dirty="0" err="1"/>
              <a:t>Tecnoliquidità</a:t>
            </a:r>
            <a:endParaRPr lang="it-IT" sz="2400" b="1" u="sng" dirty="0"/>
          </a:p>
          <a:p>
            <a:r>
              <a:rPr lang="it-IT" b="1" dirty="0"/>
              <a:t>Cambiamento tecnologico (hardware e software incessante) </a:t>
            </a:r>
            <a:r>
              <a:rPr lang="it-IT" dirty="0"/>
              <a:t>caratteristica dell’attuale, incessante, società online.</a:t>
            </a:r>
          </a:p>
          <a:p>
            <a:r>
              <a:rPr lang="it-IT" b="1" dirty="0"/>
              <a:t>Flusso di connessioni/info sempre più rapido</a:t>
            </a:r>
          </a:p>
          <a:p>
            <a:endParaRPr lang="it-IT" b="1" dirty="0"/>
          </a:p>
          <a:p>
            <a:r>
              <a:rPr lang="it-IT" b="1" dirty="0"/>
              <a:t>Aumenta la reattività emotiva, diminuisce l’attenzione riflessiva</a:t>
            </a:r>
          </a:p>
          <a:p>
            <a:endParaRPr lang="it-IT" b="1" dirty="0"/>
          </a:p>
          <a:p>
            <a:r>
              <a:rPr lang="it-IT" dirty="0"/>
              <a:t>Lo spazio digitale sempre più esteso in rapporto alla nostra vita. Esso intercetta, esalta e plasma alcune caratteristiche dell'uomo liquido (individualismo, emotività, </a:t>
            </a:r>
            <a:r>
              <a:rPr lang="it-IT" dirty="0" err="1"/>
              <a:t>multiappartenenze</a:t>
            </a:r>
            <a:r>
              <a:rPr lang="it-IT" dirty="0"/>
              <a:t> liquide, relazioni light)</a:t>
            </a:r>
            <a:r>
              <a:rPr lang="it-IT" b="1" dirty="0"/>
              <a:t>. La rete e i social sono un potentissimo mezzo per mettere in mostra se stessi. Bisogna capire come?</a:t>
            </a:r>
          </a:p>
          <a:p>
            <a:endParaRPr lang="it-IT" b="1" dirty="0"/>
          </a:p>
          <a:p>
            <a:r>
              <a:rPr lang="it-IT" b="1" dirty="0"/>
              <a:t>Il bisogno di infinite relazioni «light», la </a:t>
            </a:r>
            <a:r>
              <a:rPr lang="it-IT" b="1" dirty="0" err="1"/>
              <a:t>tecnomediazione</a:t>
            </a:r>
            <a:r>
              <a:rPr lang="it-IT" b="1" dirty="0"/>
              <a:t> della relazione. Chi è il mio prossimo?</a:t>
            </a:r>
          </a:p>
        </p:txBody>
      </p:sp>
      <p:sp>
        <p:nvSpPr>
          <p:cNvPr id="6" name="Rettangolo 5">
            <a:extLst>
              <a:ext uri="{FF2B5EF4-FFF2-40B4-BE49-F238E27FC236}">
                <a16:creationId xmlns:a16="http://schemas.microsoft.com/office/drawing/2014/main" id="{0CE7FC64-E0E4-402E-B20A-C2309BE9770B}"/>
              </a:ext>
            </a:extLst>
          </p:cNvPr>
          <p:cNvSpPr/>
          <p:nvPr/>
        </p:nvSpPr>
        <p:spPr>
          <a:xfrm>
            <a:off x="3055733" y="5216009"/>
            <a:ext cx="3889783" cy="369332"/>
          </a:xfrm>
          <a:prstGeom prst="rect">
            <a:avLst/>
          </a:prstGeom>
        </p:spPr>
        <p:txBody>
          <a:bodyPr wrap="none">
            <a:spAutoFit/>
          </a:bodyPr>
          <a:lstStyle/>
          <a:p>
            <a:r>
              <a:rPr lang="it-IT" b="1" dirty="0"/>
              <a:t>Video: </a:t>
            </a:r>
            <a:r>
              <a:rPr lang="it-IT" dirty="0">
                <a:hlinkClick r:id="rId2"/>
              </a:rPr>
              <a:t>https://youtu.be/9uWAh_68kcU</a:t>
            </a:r>
            <a:endParaRPr lang="it-IT" dirty="0"/>
          </a:p>
        </p:txBody>
      </p:sp>
      <p:sp>
        <p:nvSpPr>
          <p:cNvPr id="9" name="Freccia bidirezionale orizzontale 8">
            <a:extLst>
              <a:ext uri="{FF2B5EF4-FFF2-40B4-BE49-F238E27FC236}">
                <a16:creationId xmlns:a16="http://schemas.microsoft.com/office/drawing/2014/main" id="{0C1EB2BB-A596-4B16-84B3-94E6765870EE}"/>
              </a:ext>
            </a:extLst>
          </p:cNvPr>
          <p:cNvSpPr/>
          <p:nvPr/>
        </p:nvSpPr>
        <p:spPr>
          <a:xfrm>
            <a:off x="4076700" y="1657141"/>
            <a:ext cx="172402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Freccia bidirezionale orizzontale 9">
            <a:extLst>
              <a:ext uri="{FF2B5EF4-FFF2-40B4-BE49-F238E27FC236}">
                <a16:creationId xmlns:a16="http://schemas.microsoft.com/office/drawing/2014/main" id="{04CE10F7-E6D0-4C66-A563-0A122C426D56}"/>
              </a:ext>
            </a:extLst>
          </p:cNvPr>
          <p:cNvSpPr/>
          <p:nvPr/>
        </p:nvSpPr>
        <p:spPr>
          <a:xfrm>
            <a:off x="4076700" y="1110734"/>
            <a:ext cx="172402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bidirezionale orizzontale 10">
            <a:extLst>
              <a:ext uri="{FF2B5EF4-FFF2-40B4-BE49-F238E27FC236}">
                <a16:creationId xmlns:a16="http://schemas.microsoft.com/office/drawing/2014/main" id="{B3D5ADD7-FA3C-43BB-B4F3-6935595E853D}"/>
              </a:ext>
            </a:extLst>
          </p:cNvPr>
          <p:cNvSpPr/>
          <p:nvPr/>
        </p:nvSpPr>
        <p:spPr>
          <a:xfrm>
            <a:off x="4086225" y="2203548"/>
            <a:ext cx="172402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bidirezionale orizzontale 11">
            <a:extLst>
              <a:ext uri="{FF2B5EF4-FFF2-40B4-BE49-F238E27FC236}">
                <a16:creationId xmlns:a16="http://schemas.microsoft.com/office/drawing/2014/main" id="{22609912-D5D3-496C-B078-076AA27AC854}"/>
              </a:ext>
            </a:extLst>
          </p:cNvPr>
          <p:cNvSpPr/>
          <p:nvPr/>
        </p:nvSpPr>
        <p:spPr>
          <a:xfrm>
            <a:off x="4076700" y="3082408"/>
            <a:ext cx="172402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Freccia bidirezionale orizzontale 12">
            <a:extLst>
              <a:ext uri="{FF2B5EF4-FFF2-40B4-BE49-F238E27FC236}">
                <a16:creationId xmlns:a16="http://schemas.microsoft.com/office/drawing/2014/main" id="{AB8517BF-0A63-4E3A-8B2A-3A70A84A6D7C}"/>
              </a:ext>
            </a:extLst>
          </p:cNvPr>
          <p:cNvSpPr/>
          <p:nvPr/>
        </p:nvSpPr>
        <p:spPr>
          <a:xfrm>
            <a:off x="4086225" y="4649671"/>
            <a:ext cx="1724025" cy="16192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id="{E175925D-9FF0-493E-96D3-002D8B618D4F}"/>
              </a:ext>
            </a:extLst>
          </p:cNvPr>
          <p:cNvSpPr/>
          <p:nvPr/>
        </p:nvSpPr>
        <p:spPr>
          <a:xfrm>
            <a:off x="693532" y="136907"/>
            <a:ext cx="2362201" cy="6191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Input lavoro a gruppi mattina del 2 agosto</a:t>
            </a:r>
          </a:p>
        </p:txBody>
      </p:sp>
    </p:spTree>
    <p:extLst>
      <p:ext uri="{BB962C8B-B14F-4D97-AF65-F5344CB8AC3E}">
        <p14:creationId xmlns:p14="http://schemas.microsoft.com/office/powerpoint/2010/main" val="39996338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DB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screenshot&#10;&#10;Descrizione generata automaticamente">
            <a:extLst>
              <a:ext uri="{FF2B5EF4-FFF2-40B4-BE49-F238E27FC236}">
                <a16:creationId xmlns:a16="http://schemas.microsoft.com/office/drawing/2014/main" id="{C112C5A5-7114-4123-A094-CA7D186842FC}"/>
              </a:ext>
            </a:extLst>
          </p:cNvPr>
          <p:cNvPicPr>
            <a:picLocks noChangeAspect="1"/>
          </p:cNvPicPr>
          <p:nvPr/>
        </p:nvPicPr>
        <p:blipFill rotWithShape="1">
          <a:blip r:embed="rId2">
            <a:extLst>
              <a:ext uri="{28A0092B-C50C-407E-A947-70E740481C1C}">
                <a14:useLocalDpi xmlns:a14="http://schemas.microsoft.com/office/drawing/2010/main" val="0"/>
              </a:ext>
            </a:extLst>
          </a:blip>
          <a:srcRect r="1" b="35538"/>
          <a:stretch/>
        </p:blipFill>
        <p:spPr>
          <a:xfrm>
            <a:off x="643467" y="643466"/>
            <a:ext cx="10905066" cy="5643033"/>
          </a:xfrm>
          <a:prstGeom prst="rect">
            <a:avLst/>
          </a:prstGeom>
        </p:spPr>
      </p:pic>
      <p:sp>
        <p:nvSpPr>
          <p:cNvPr id="17" name="Rectangle 16">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19276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BE38BD8E-D2A6-400B-8BD9-9057B2100B49}"/>
              </a:ext>
            </a:extLst>
          </p:cNvPr>
          <p:cNvSpPr/>
          <p:nvPr/>
        </p:nvSpPr>
        <p:spPr>
          <a:xfrm>
            <a:off x="1843087" y="581127"/>
            <a:ext cx="8505825" cy="5480283"/>
          </a:xfrm>
          <a:prstGeom prst="rect">
            <a:avLst/>
          </a:prstGeom>
        </p:spPr>
        <p:txBody>
          <a:bodyPr wrap="square">
            <a:spAutoFit/>
          </a:bodyPr>
          <a:lstStyle/>
          <a:p>
            <a:pPr algn="just" fontAlgn="base">
              <a:lnSpc>
                <a:spcPct val="106000"/>
              </a:lnSpc>
              <a:spcAft>
                <a:spcPts val="0"/>
              </a:spcAft>
            </a:pPr>
            <a:endParaRPr lang="it-IT" dirty="0">
              <a:solidFill>
                <a:srgbClr val="545454"/>
              </a:solidFill>
              <a:latin typeface="&amp;quot"/>
              <a:ea typeface="Times New Roman" panose="02020603050405020304" pitchFamily="18" charset="0"/>
              <a:cs typeface="Times New Roman" panose="02020603050405020304" pitchFamily="18" charset="0"/>
            </a:endParaRPr>
          </a:p>
          <a:p>
            <a:pPr algn="just" fontAlgn="base">
              <a:lnSpc>
                <a:spcPct val="150000"/>
              </a:lnSpc>
              <a:spcAft>
                <a:spcPts val="0"/>
              </a:spcAft>
            </a:pPr>
            <a:r>
              <a:rPr lang="it-IT" dirty="0">
                <a:solidFill>
                  <a:srgbClr val="545454"/>
                </a:solidFill>
                <a:latin typeface="&amp;quot"/>
                <a:ea typeface="Times New Roman" panose="02020603050405020304" pitchFamily="18" charset="0"/>
                <a:cs typeface="Times New Roman" panose="02020603050405020304" pitchFamily="18" charset="0"/>
              </a:rPr>
              <a:t> </a:t>
            </a:r>
            <a:r>
              <a:rPr lang="it-IT" sz="3200" b="1" dirty="0">
                <a:solidFill>
                  <a:srgbClr val="545454"/>
                </a:solidFill>
                <a:latin typeface="&amp;quot"/>
                <a:ea typeface="Times New Roman" panose="02020603050405020304" pitchFamily="18" charset="0"/>
                <a:cs typeface="Times New Roman" panose="02020603050405020304" pitchFamily="18" charset="0"/>
              </a:rPr>
              <a:t>Social Communities</a:t>
            </a:r>
            <a:r>
              <a:rPr lang="it-IT" sz="3200" dirty="0">
                <a:solidFill>
                  <a:srgbClr val="545454"/>
                </a:solidFill>
                <a:latin typeface="&amp;quot"/>
                <a:ea typeface="Times New Roman" panose="02020603050405020304" pitchFamily="18" charset="0"/>
                <a:cs typeface="Times New Roman" panose="02020603050405020304" pitchFamily="18" charset="0"/>
              </a:rPr>
              <a:t> sono di svariate tipologie, </a:t>
            </a:r>
          </a:p>
          <a:p>
            <a:pPr algn="just" fontAlgn="base">
              <a:lnSpc>
                <a:spcPct val="150000"/>
              </a:lnSpc>
              <a:spcAft>
                <a:spcPts val="0"/>
              </a:spcAft>
            </a:pPr>
            <a:r>
              <a:rPr lang="it-IT" sz="3200" dirty="0">
                <a:solidFill>
                  <a:srgbClr val="545454"/>
                </a:solidFill>
                <a:latin typeface="&amp;quot"/>
                <a:ea typeface="Times New Roman" panose="02020603050405020304" pitchFamily="18" charset="0"/>
                <a:cs typeface="Times New Roman" panose="02020603050405020304" pitchFamily="18" charset="0"/>
              </a:rPr>
              <a:t>ad esempio organizzate per:</a:t>
            </a:r>
            <a:endParaRPr lang="it-IT"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tabLst>
                <a:tab pos="457200" algn="l"/>
              </a:tabLst>
            </a:pPr>
            <a:r>
              <a:rPr lang="it-IT" sz="3200" dirty="0">
                <a:solidFill>
                  <a:srgbClr val="545454"/>
                </a:solidFill>
                <a:latin typeface="&amp;quot"/>
                <a:ea typeface="Times New Roman" panose="02020603050405020304" pitchFamily="18" charset="0"/>
                <a:cs typeface="Times New Roman" panose="02020603050405020304" pitchFamily="18" charset="0"/>
              </a:rPr>
              <a:t>credenze religiose</a:t>
            </a:r>
            <a:endParaRPr lang="it-IT"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tabLst>
                <a:tab pos="457200" algn="l"/>
              </a:tabLst>
            </a:pPr>
            <a:r>
              <a:rPr lang="it-IT" sz="3200" dirty="0">
                <a:solidFill>
                  <a:srgbClr val="545454"/>
                </a:solidFill>
                <a:latin typeface="&amp;quot"/>
                <a:ea typeface="Times New Roman" panose="02020603050405020304" pitchFamily="18" charset="0"/>
                <a:cs typeface="Times New Roman" panose="02020603050405020304" pitchFamily="18" charset="0"/>
              </a:rPr>
              <a:t>ideologie politiche</a:t>
            </a:r>
            <a:endParaRPr lang="it-IT"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tabLst>
                <a:tab pos="457200" algn="l"/>
              </a:tabLst>
            </a:pPr>
            <a:r>
              <a:rPr lang="it-IT" sz="3200" dirty="0">
                <a:solidFill>
                  <a:srgbClr val="545454"/>
                </a:solidFill>
                <a:latin typeface="&amp;quot"/>
                <a:ea typeface="Times New Roman" panose="02020603050405020304" pitchFamily="18" charset="0"/>
                <a:cs typeface="Times New Roman" panose="02020603050405020304" pitchFamily="18" charset="0"/>
              </a:rPr>
              <a:t>passioni sportive</a:t>
            </a:r>
            <a:endParaRPr lang="it-IT"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tabLst>
                <a:tab pos="457200" algn="l"/>
              </a:tabLst>
            </a:pPr>
            <a:r>
              <a:rPr lang="it-IT" sz="3200" dirty="0">
                <a:solidFill>
                  <a:srgbClr val="545454"/>
                </a:solidFill>
                <a:latin typeface="&amp;quot"/>
                <a:ea typeface="Times New Roman" panose="02020603050405020304" pitchFamily="18" charset="0"/>
                <a:cs typeface="Times New Roman" panose="02020603050405020304" pitchFamily="18" charset="0"/>
              </a:rPr>
              <a:t>hobby e passioni</a:t>
            </a:r>
            <a:endParaRPr lang="it-IT" sz="3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fontAlgn="base">
              <a:lnSpc>
                <a:spcPct val="150000"/>
              </a:lnSpc>
              <a:spcAft>
                <a:spcPts val="0"/>
              </a:spcAft>
              <a:buSzPts val="1000"/>
              <a:buFont typeface="Symbol" panose="05050102010706020507" pitchFamily="18" charset="2"/>
              <a:buChar char=""/>
              <a:tabLst>
                <a:tab pos="457200" algn="l"/>
              </a:tabLst>
            </a:pPr>
            <a:r>
              <a:rPr lang="it-IT" sz="3200" dirty="0">
                <a:solidFill>
                  <a:srgbClr val="545454"/>
                </a:solidFill>
                <a:latin typeface="&amp;quot"/>
                <a:ea typeface="Times New Roman" panose="02020603050405020304" pitchFamily="18" charset="0"/>
                <a:cs typeface="Times New Roman" panose="02020603050405020304" pitchFamily="18" charset="0"/>
              </a:rPr>
              <a:t>fasce d’età</a:t>
            </a:r>
            <a:endParaRPr lang="it-IT" sz="32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Rettangolo 3">
            <a:extLst>
              <a:ext uri="{FF2B5EF4-FFF2-40B4-BE49-F238E27FC236}">
                <a16:creationId xmlns:a16="http://schemas.microsoft.com/office/drawing/2014/main" id="{B9821D74-A4EA-4A0F-9566-85049450674C}"/>
              </a:ext>
            </a:extLst>
          </p:cNvPr>
          <p:cNvSpPr/>
          <p:nvPr/>
        </p:nvSpPr>
        <p:spPr>
          <a:xfrm>
            <a:off x="3267737" y="6175950"/>
            <a:ext cx="3408625" cy="373500"/>
          </a:xfrm>
          <a:prstGeom prst="rect">
            <a:avLst/>
          </a:prstGeom>
        </p:spPr>
        <p:txBody>
          <a:bodyPr wrap="none">
            <a:spAutoFit/>
          </a:bodyPr>
          <a:lstStyle/>
          <a:p>
            <a:pPr algn="just" fontAlgn="base">
              <a:lnSpc>
                <a:spcPct val="106000"/>
              </a:lnSpc>
              <a:spcAft>
                <a:spcPts val="0"/>
              </a:spcAft>
            </a:pPr>
            <a:r>
              <a:rPr lang="it-IT" u="sng" spc="75" dirty="0">
                <a:solidFill>
                  <a:srgbClr val="FFFFFF"/>
                </a:solidFill>
                <a:highlight>
                  <a:srgbClr val="00008B"/>
                </a:highlight>
                <a:latin typeface="&amp;quot"/>
                <a:ea typeface="Times New Roman" panose="02020603050405020304" pitchFamily="18" charset="0"/>
                <a:cs typeface="Times New Roman" panose="02020603050405020304" pitchFamily="18" charset="0"/>
                <a:hlinkClick r:id="rId2"/>
              </a:rPr>
              <a:t>https://youtu.be/oLasBFmwaFc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40356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67D7267B-7097-46AF-A837-47E2DEF5F290}"/>
              </a:ext>
            </a:extLst>
          </p:cNvPr>
          <p:cNvSpPr/>
          <p:nvPr/>
        </p:nvSpPr>
        <p:spPr>
          <a:xfrm>
            <a:off x="971550" y="612844"/>
            <a:ext cx="9829800" cy="5632311"/>
          </a:xfrm>
          <a:prstGeom prst="rect">
            <a:avLst/>
          </a:prstGeom>
        </p:spPr>
        <p:txBody>
          <a:bodyPr wrap="square">
            <a:spAutoFit/>
          </a:bodyPr>
          <a:lstStyle/>
          <a:p>
            <a:r>
              <a:rPr lang="it-IT" b="1" dirty="0">
                <a:solidFill>
                  <a:srgbClr val="000000"/>
                </a:solidFill>
                <a:latin typeface="Tahoma" panose="020B0604030504040204" pitchFamily="34" charset="0"/>
              </a:rPr>
              <a:t>«</a:t>
            </a:r>
            <a:r>
              <a:rPr lang="it-IT" b="1" i="1" dirty="0">
                <a:solidFill>
                  <a:srgbClr val="000000"/>
                </a:solidFill>
                <a:latin typeface="Tahoma" panose="020B0604030504040204" pitchFamily="34" charset="0"/>
              </a:rPr>
              <a:t>Siamo membra gli uni degli altri</a:t>
            </a:r>
            <a:r>
              <a:rPr lang="it-IT" b="1" dirty="0">
                <a:solidFill>
                  <a:srgbClr val="000000"/>
                </a:solidFill>
                <a:latin typeface="Tahoma" panose="020B0604030504040204" pitchFamily="34" charset="0"/>
              </a:rPr>
              <a:t>»</a:t>
            </a:r>
            <a:r>
              <a:rPr lang="it-IT" b="1" i="1" dirty="0">
                <a:solidFill>
                  <a:srgbClr val="000000"/>
                </a:solidFill>
                <a:latin typeface="Tahoma" panose="020B0604030504040204" pitchFamily="34" charset="0"/>
              </a:rPr>
              <a:t> (</a:t>
            </a:r>
            <a:r>
              <a:rPr lang="it-IT" b="1" i="1" dirty="0" err="1">
                <a:solidFill>
                  <a:srgbClr val="000000"/>
                </a:solidFill>
                <a:latin typeface="Tahoma" panose="020B0604030504040204" pitchFamily="34" charset="0"/>
              </a:rPr>
              <a:t>Ef</a:t>
            </a:r>
            <a:r>
              <a:rPr lang="it-IT" b="1" i="1" dirty="0">
                <a:solidFill>
                  <a:srgbClr val="000000"/>
                </a:solidFill>
                <a:latin typeface="Tahoma" panose="020B0604030504040204" pitchFamily="34" charset="0"/>
              </a:rPr>
              <a:t> 4,25). Dalle community alle comunità.</a:t>
            </a:r>
            <a:endParaRPr lang="it-IT" b="1" dirty="0">
              <a:solidFill>
                <a:srgbClr val="000000"/>
              </a:solidFill>
              <a:latin typeface="Tahoma" panose="020B0604030504040204" pitchFamily="34" charset="0"/>
            </a:endParaRPr>
          </a:p>
          <a:p>
            <a:r>
              <a:rPr lang="it-IT" dirty="0">
                <a:solidFill>
                  <a:srgbClr val="000000"/>
                </a:solidFill>
                <a:latin typeface="Tahoma" panose="020B0604030504040204" pitchFamily="34" charset="0"/>
              </a:rPr>
              <a:t>Il tema sottolinea l’importanza di restituire alla comunicazione una prospettiva ampia, fondata sulla persona, e pone l’accento sul valore dell’interazione intesa sempre come dialogo e come opportunità di incontro con l’altro.</a:t>
            </a:r>
          </a:p>
          <a:p>
            <a:endParaRPr lang="it-IT" dirty="0">
              <a:solidFill>
                <a:srgbClr val="000000"/>
              </a:solidFill>
              <a:latin typeface="Tahoma" panose="020B0604030504040204" pitchFamily="34" charset="0"/>
            </a:endParaRPr>
          </a:p>
          <a:p>
            <a:r>
              <a:rPr lang="it-IT" dirty="0">
                <a:solidFill>
                  <a:srgbClr val="000000"/>
                </a:solidFill>
                <a:latin typeface="Tahoma" panose="020B0604030504040204" pitchFamily="34" charset="0"/>
              </a:rPr>
              <a:t>Si sollecita così una riflessione sullo </a:t>
            </a:r>
            <a:r>
              <a:rPr lang="it-IT" b="1" dirty="0">
                <a:solidFill>
                  <a:srgbClr val="000000"/>
                </a:solidFill>
                <a:latin typeface="Tahoma" panose="020B0604030504040204" pitchFamily="34" charset="0"/>
              </a:rPr>
              <a:t>stato attuale e sulla natura delle </a:t>
            </a:r>
            <a:r>
              <a:rPr lang="it-IT" b="1" i="1" dirty="0">
                <a:solidFill>
                  <a:srgbClr val="000000"/>
                </a:solidFill>
                <a:latin typeface="Tahoma" panose="020B0604030504040204" pitchFamily="34" charset="0"/>
              </a:rPr>
              <a:t>relazioni</a:t>
            </a:r>
            <a:r>
              <a:rPr lang="it-IT" b="1" dirty="0">
                <a:solidFill>
                  <a:srgbClr val="000000"/>
                </a:solidFill>
                <a:latin typeface="Tahoma" panose="020B0604030504040204" pitchFamily="34" charset="0"/>
              </a:rPr>
              <a:t> in </a:t>
            </a:r>
            <a:r>
              <a:rPr lang="it-IT" b="1" i="1" dirty="0">
                <a:solidFill>
                  <a:srgbClr val="000000"/>
                </a:solidFill>
                <a:latin typeface="Tahoma" panose="020B0604030504040204" pitchFamily="34" charset="0"/>
              </a:rPr>
              <a:t>Internet </a:t>
            </a:r>
            <a:r>
              <a:rPr lang="it-IT" dirty="0">
                <a:solidFill>
                  <a:srgbClr val="000000"/>
                </a:solidFill>
                <a:latin typeface="Tahoma" panose="020B0604030504040204" pitchFamily="34" charset="0"/>
              </a:rPr>
              <a:t>per ripartire dall’idea di comunità come rete fra le persone nella loro interezza. Alcune delle tendenze prevalenti nel cosiddetto </a:t>
            </a:r>
            <a:r>
              <a:rPr lang="it-IT" i="1" dirty="0">
                <a:solidFill>
                  <a:srgbClr val="000000"/>
                </a:solidFill>
                <a:latin typeface="Tahoma" panose="020B0604030504040204" pitchFamily="34" charset="0"/>
              </a:rPr>
              <a:t>social web</a:t>
            </a:r>
            <a:r>
              <a:rPr lang="it-IT" dirty="0">
                <a:solidFill>
                  <a:srgbClr val="000000"/>
                </a:solidFill>
                <a:latin typeface="Tahoma" panose="020B0604030504040204" pitchFamily="34" charset="0"/>
              </a:rPr>
              <a:t> ci pongono infatti di fronte a una domanda fondamentale: </a:t>
            </a:r>
            <a:r>
              <a:rPr lang="it-IT" b="1" dirty="0">
                <a:solidFill>
                  <a:srgbClr val="000000"/>
                </a:solidFill>
                <a:latin typeface="Tahoma" panose="020B0604030504040204" pitchFamily="34" charset="0"/>
              </a:rPr>
              <a:t>fino a che punto si può parlare di vera comunità di fronte alle logiche che caratterizzano alcune </a:t>
            </a:r>
            <a:r>
              <a:rPr lang="it-IT" b="1" i="1" dirty="0">
                <a:solidFill>
                  <a:srgbClr val="000000"/>
                </a:solidFill>
                <a:latin typeface="Tahoma" panose="020B0604030504040204" pitchFamily="34" charset="0"/>
              </a:rPr>
              <a:t>community </a:t>
            </a:r>
            <a:r>
              <a:rPr lang="it-IT" b="1" dirty="0">
                <a:solidFill>
                  <a:srgbClr val="000000"/>
                </a:solidFill>
                <a:latin typeface="Tahoma" panose="020B0604030504040204" pitchFamily="34" charset="0"/>
              </a:rPr>
              <a:t>nei </a:t>
            </a:r>
            <a:r>
              <a:rPr lang="it-IT" b="1" i="1" dirty="0">
                <a:solidFill>
                  <a:srgbClr val="000000"/>
                </a:solidFill>
                <a:latin typeface="Tahoma" panose="020B0604030504040204" pitchFamily="34" charset="0"/>
              </a:rPr>
              <a:t>social network</a:t>
            </a:r>
            <a:r>
              <a:rPr lang="it-IT" b="1" dirty="0">
                <a:solidFill>
                  <a:srgbClr val="000000"/>
                </a:solidFill>
                <a:latin typeface="Tahoma" panose="020B0604030504040204" pitchFamily="34" charset="0"/>
              </a:rPr>
              <a:t>? </a:t>
            </a:r>
            <a:r>
              <a:rPr lang="it-IT" dirty="0">
                <a:solidFill>
                  <a:srgbClr val="000000"/>
                </a:solidFill>
                <a:latin typeface="Tahoma" panose="020B0604030504040204" pitchFamily="34" charset="0"/>
              </a:rPr>
              <a:t>La metafora della rete come comunità solidale implica la costruzione di un “noi”, fondato sull’ascolto dell’altro, sul dialogo e conseguentemente sull’uso responsabile del linguaggio.</a:t>
            </a:r>
          </a:p>
          <a:p>
            <a:endParaRPr lang="it-IT" dirty="0">
              <a:solidFill>
                <a:srgbClr val="000000"/>
              </a:solidFill>
              <a:latin typeface="Tahoma" panose="020B0604030504040204" pitchFamily="34" charset="0"/>
            </a:endParaRPr>
          </a:p>
          <a:p>
            <a:r>
              <a:rPr lang="it-IT" dirty="0">
                <a:solidFill>
                  <a:srgbClr val="000000"/>
                </a:solidFill>
                <a:latin typeface="Tahoma" panose="020B0604030504040204" pitchFamily="34" charset="0"/>
              </a:rPr>
              <a:t>Già nel suo primo Messaggio per la Giornata delle Comunicazioni Sociali, nel 2014, Il Santo Padre aveva fatto un appello affinché Internet sia “un luogo ricco di umanità, non una rete di fili ma di persone umane”.</a:t>
            </a:r>
          </a:p>
          <a:p>
            <a:endParaRPr lang="it-IT" dirty="0">
              <a:solidFill>
                <a:srgbClr val="000000"/>
              </a:solidFill>
              <a:latin typeface="Tahoma" panose="020B0604030504040204" pitchFamily="34" charset="0"/>
            </a:endParaRPr>
          </a:p>
          <a:p>
            <a:r>
              <a:rPr lang="it-IT" dirty="0">
                <a:solidFill>
                  <a:srgbClr val="000000"/>
                </a:solidFill>
                <a:latin typeface="Tahoma" panose="020B0604030504040204" pitchFamily="34" charset="0"/>
              </a:rPr>
              <a:t>La scelta del tema del Messaggio del 2019 conferma l’attenzione di Papa Francesco per i nuovi ambienti comunicativi e, in particolare, per le Reti Sociali dove il Pontefice è presente in prima persona con l’account</a:t>
            </a:r>
            <a:endParaRPr lang="it-IT" b="0" i="0" u="none" strike="noStrike" dirty="0">
              <a:solidFill>
                <a:srgbClr val="000000"/>
              </a:solidFill>
              <a:effectLst/>
              <a:latin typeface="Tahoma" panose="020B0604030504040204" pitchFamily="34" charset="0"/>
            </a:endParaRPr>
          </a:p>
        </p:txBody>
      </p:sp>
      <p:sp>
        <p:nvSpPr>
          <p:cNvPr id="3" name="CasellaDiTesto 2">
            <a:extLst>
              <a:ext uri="{FF2B5EF4-FFF2-40B4-BE49-F238E27FC236}">
                <a16:creationId xmlns:a16="http://schemas.microsoft.com/office/drawing/2014/main" id="{31381A46-65B8-4728-B482-3E31CC302870}"/>
              </a:ext>
            </a:extLst>
          </p:cNvPr>
          <p:cNvSpPr txBox="1"/>
          <p:nvPr/>
        </p:nvSpPr>
        <p:spPr>
          <a:xfrm>
            <a:off x="1200150" y="180975"/>
            <a:ext cx="8610600" cy="369332"/>
          </a:xfrm>
          <a:prstGeom prst="rect">
            <a:avLst/>
          </a:prstGeom>
          <a:noFill/>
        </p:spPr>
        <p:txBody>
          <a:bodyPr wrap="square" rtlCol="0">
            <a:spAutoFit/>
          </a:bodyPr>
          <a:lstStyle/>
          <a:p>
            <a:r>
              <a:rPr lang="it-IT" b="1" dirty="0"/>
              <a:t>Messaggio del Papa per la 53esima Giornata mondiale delle comunicazioni sociali (2019)</a:t>
            </a:r>
          </a:p>
        </p:txBody>
      </p:sp>
    </p:spTree>
    <p:extLst>
      <p:ext uri="{BB962C8B-B14F-4D97-AF65-F5344CB8AC3E}">
        <p14:creationId xmlns:p14="http://schemas.microsoft.com/office/powerpoint/2010/main" val="33060386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258D2401-D613-4F00-BC3A-4B5FC9636B63}"/>
              </a:ext>
            </a:extLst>
          </p:cNvPr>
          <p:cNvSpPr/>
          <p:nvPr/>
        </p:nvSpPr>
        <p:spPr>
          <a:xfrm>
            <a:off x="4134512" y="3503175"/>
            <a:ext cx="3408625" cy="373500"/>
          </a:xfrm>
          <a:prstGeom prst="rect">
            <a:avLst/>
          </a:prstGeom>
        </p:spPr>
        <p:txBody>
          <a:bodyPr wrap="none">
            <a:spAutoFit/>
          </a:bodyPr>
          <a:lstStyle/>
          <a:p>
            <a:pPr algn="just" fontAlgn="base">
              <a:lnSpc>
                <a:spcPct val="106000"/>
              </a:lnSpc>
              <a:spcAft>
                <a:spcPts val="0"/>
              </a:spcAft>
            </a:pPr>
            <a:r>
              <a:rPr lang="it-IT" u="sng" spc="75" dirty="0">
                <a:solidFill>
                  <a:srgbClr val="FFFFFF"/>
                </a:solidFill>
                <a:highlight>
                  <a:srgbClr val="00008B"/>
                </a:highlight>
                <a:latin typeface="&amp;quot"/>
                <a:ea typeface="Times New Roman" panose="02020603050405020304" pitchFamily="18" charset="0"/>
                <a:cs typeface="Times New Roman" panose="02020603050405020304" pitchFamily="18" charset="0"/>
                <a:hlinkClick r:id="rId2"/>
              </a:rPr>
              <a:t>https://youtu.be/oLasBFmwaFc</a:t>
            </a:r>
            <a:endParaRPr lang="it-IT"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Rettangolo 2">
            <a:extLst>
              <a:ext uri="{FF2B5EF4-FFF2-40B4-BE49-F238E27FC236}">
                <a16:creationId xmlns:a16="http://schemas.microsoft.com/office/drawing/2014/main" id="{ECC7648C-BCA4-4DA4-B69A-3460F5981690}"/>
              </a:ext>
            </a:extLst>
          </p:cNvPr>
          <p:cNvSpPr/>
          <p:nvPr/>
        </p:nvSpPr>
        <p:spPr>
          <a:xfrm>
            <a:off x="2000249" y="517863"/>
            <a:ext cx="9153525" cy="1754326"/>
          </a:xfrm>
          <a:prstGeom prst="rect">
            <a:avLst/>
          </a:prstGeom>
        </p:spPr>
        <p:txBody>
          <a:bodyPr wrap="square">
            <a:spAutoFit/>
          </a:bodyPr>
          <a:lstStyle/>
          <a:p>
            <a:r>
              <a:rPr lang="it-IT" b="1" i="1" dirty="0">
                <a:solidFill>
                  <a:srgbClr val="000000"/>
                </a:solidFill>
                <a:latin typeface="Tahoma" panose="020B0604030504040204" pitchFamily="34" charset="0"/>
              </a:rPr>
              <a:t>Siamo membra gli uni degli altri</a:t>
            </a:r>
            <a:r>
              <a:rPr lang="it-IT" b="1" dirty="0">
                <a:solidFill>
                  <a:srgbClr val="000000"/>
                </a:solidFill>
                <a:latin typeface="Tahoma" panose="020B0604030504040204" pitchFamily="34" charset="0"/>
              </a:rPr>
              <a:t>»</a:t>
            </a:r>
            <a:r>
              <a:rPr lang="it-IT" b="1" i="1" dirty="0">
                <a:solidFill>
                  <a:srgbClr val="000000"/>
                </a:solidFill>
                <a:latin typeface="Tahoma" panose="020B0604030504040204" pitchFamily="34" charset="0"/>
              </a:rPr>
              <a:t> (</a:t>
            </a:r>
            <a:r>
              <a:rPr lang="it-IT" b="1" i="1" dirty="0" err="1">
                <a:solidFill>
                  <a:srgbClr val="000000"/>
                </a:solidFill>
                <a:latin typeface="Tahoma" panose="020B0604030504040204" pitchFamily="34" charset="0"/>
              </a:rPr>
              <a:t>Ef</a:t>
            </a:r>
            <a:r>
              <a:rPr lang="it-IT" b="1" i="1" dirty="0">
                <a:solidFill>
                  <a:srgbClr val="000000"/>
                </a:solidFill>
                <a:latin typeface="Tahoma" panose="020B0604030504040204" pitchFamily="34" charset="0"/>
              </a:rPr>
              <a:t> 4,25). Dalle community alle comunità. (messaggio di Papa Francesco per la 53esima Giornata mondiale delle comunicazioni sociali )</a:t>
            </a:r>
            <a:endParaRPr lang="it-IT" b="1" dirty="0">
              <a:solidFill>
                <a:srgbClr val="000000"/>
              </a:solidFill>
              <a:latin typeface="Tahoma" panose="020B0604030504040204" pitchFamily="34" charset="0"/>
            </a:endParaRPr>
          </a:p>
          <a:p>
            <a:r>
              <a:rPr lang="it-IT" dirty="0">
                <a:solidFill>
                  <a:srgbClr val="000000"/>
                </a:solidFill>
                <a:latin typeface="Tahoma" panose="020B0604030504040204" pitchFamily="34" charset="0"/>
              </a:rPr>
              <a:t>Il tema sottolinea l’importanza di restituire alla comunicazione una prospettiva ampia, fondata sulla persona, e pone l’accento sul valore dell’interazione intesa sempre come dialogo e come opportunità di incontro con l’altro.</a:t>
            </a:r>
          </a:p>
        </p:txBody>
      </p:sp>
    </p:spTree>
    <p:extLst>
      <p:ext uri="{BB962C8B-B14F-4D97-AF65-F5344CB8AC3E}">
        <p14:creationId xmlns:p14="http://schemas.microsoft.com/office/powerpoint/2010/main" val="1622063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Immagine che contiene circuito, elettronico&#10;&#10;Descrizione generata automaticamente">
            <a:extLst>
              <a:ext uri="{FF2B5EF4-FFF2-40B4-BE49-F238E27FC236}">
                <a16:creationId xmlns:a16="http://schemas.microsoft.com/office/drawing/2014/main" id="{C736D5A3-2C9E-4520-B68F-4728454D2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823" y="1754692"/>
            <a:ext cx="8410575" cy="4908467"/>
          </a:xfrm>
          <a:prstGeom prst="rect">
            <a:avLst/>
          </a:prstGeom>
        </p:spPr>
      </p:pic>
      <p:sp>
        <p:nvSpPr>
          <p:cNvPr id="4" name="Rettangolo 3">
            <a:extLst>
              <a:ext uri="{FF2B5EF4-FFF2-40B4-BE49-F238E27FC236}">
                <a16:creationId xmlns:a16="http://schemas.microsoft.com/office/drawing/2014/main" id="{1046CADB-823A-4D36-BE43-AB40385BC9CB}"/>
              </a:ext>
            </a:extLst>
          </p:cNvPr>
          <p:cNvSpPr/>
          <p:nvPr/>
        </p:nvSpPr>
        <p:spPr>
          <a:xfrm>
            <a:off x="771524" y="352425"/>
            <a:ext cx="3152775" cy="847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Integrazione di tutti i media (contenuti) nei dispositivi mobile</a:t>
            </a:r>
          </a:p>
        </p:txBody>
      </p:sp>
      <p:sp>
        <p:nvSpPr>
          <p:cNvPr id="5" name="Rettangolo 4">
            <a:extLst>
              <a:ext uri="{FF2B5EF4-FFF2-40B4-BE49-F238E27FC236}">
                <a16:creationId xmlns:a16="http://schemas.microsoft.com/office/drawing/2014/main" id="{9FA1C128-6927-4AA8-A8A3-DD521146C775}"/>
              </a:ext>
            </a:extLst>
          </p:cNvPr>
          <p:cNvSpPr/>
          <p:nvPr/>
        </p:nvSpPr>
        <p:spPr>
          <a:xfrm>
            <a:off x="4562474" y="352424"/>
            <a:ext cx="3019425" cy="847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Dispositivi di realtà aumentata dal 3D in poi</a:t>
            </a:r>
          </a:p>
          <a:p>
            <a:pPr algn="ctr"/>
            <a:r>
              <a:rPr lang="it-IT" dirty="0"/>
              <a:t>Avatar</a:t>
            </a:r>
          </a:p>
        </p:txBody>
      </p:sp>
      <p:sp>
        <p:nvSpPr>
          <p:cNvPr id="6" name="Rettangolo 5">
            <a:extLst>
              <a:ext uri="{FF2B5EF4-FFF2-40B4-BE49-F238E27FC236}">
                <a16:creationId xmlns:a16="http://schemas.microsoft.com/office/drawing/2014/main" id="{0D8B26FD-2E11-48BD-A238-1D22F7087C64}"/>
              </a:ext>
            </a:extLst>
          </p:cNvPr>
          <p:cNvSpPr/>
          <p:nvPr/>
        </p:nvSpPr>
        <p:spPr>
          <a:xfrm>
            <a:off x="7915275" y="352425"/>
            <a:ext cx="2895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Intelligenza artificiale, nuovo step nello sviluppo del machine learning</a:t>
            </a:r>
          </a:p>
        </p:txBody>
      </p:sp>
    </p:spTree>
    <p:extLst>
      <p:ext uri="{BB962C8B-B14F-4D97-AF65-F5344CB8AC3E}">
        <p14:creationId xmlns:p14="http://schemas.microsoft.com/office/powerpoint/2010/main" val="31275584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F410AC3-1C22-4841-BC17-BA4558009CC5}"/>
              </a:ext>
            </a:extLst>
          </p:cNvPr>
          <p:cNvSpPr/>
          <p:nvPr/>
        </p:nvSpPr>
        <p:spPr>
          <a:xfrm>
            <a:off x="485775" y="228600"/>
            <a:ext cx="2886075" cy="1114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Lavoro a gruppi del 3.8 al mattino./1: scheda personale poi da confrontare nel gruppo</a:t>
            </a:r>
          </a:p>
        </p:txBody>
      </p:sp>
      <p:sp>
        <p:nvSpPr>
          <p:cNvPr id="4" name="CasellaDiTesto 3">
            <a:extLst>
              <a:ext uri="{FF2B5EF4-FFF2-40B4-BE49-F238E27FC236}">
                <a16:creationId xmlns:a16="http://schemas.microsoft.com/office/drawing/2014/main" id="{A8F9BB75-DEFF-4B25-9955-2ABDA90B477F}"/>
              </a:ext>
            </a:extLst>
          </p:cNvPr>
          <p:cNvSpPr txBox="1"/>
          <p:nvPr/>
        </p:nvSpPr>
        <p:spPr>
          <a:xfrm>
            <a:off x="714375" y="1665922"/>
            <a:ext cx="10372725" cy="646331"/>
          </a:xfrm>
          <a:prstGeom prst="rect">
            <a:avLst/>
          </a:prstGeom>
          <a:noFill/>
        </p:spPr>
        <p:txBody>
          <a:bodyPr wrap="square" rtlCol="0">
            <a:spAutoFit/>
          </a:bodyPr>
          <a:lstStyle/>
          <a:p>
            <a:r>
              <a:rPr lang="it-IT" dirty="0"/>
              <a:t>Prova ad ipotizzare la comunicazione di una notizia che ritieni importante su </a:t>
            </a:r>
            <a:r>
              <a:rPr lang="it-IT" dirty="0" err="1"/>
              <a:t>facebook</a:t>
            </a:r>
            <a:r>
              <a:rPr lang="it-IT" dirty="0"/>
              <a:t>. Scegli tra le 4 modalità che vedi sotto: </a:t>
            </a:r>
            <a:r>
              <a:rPr lang="it-IT" b="1" dirty="0"/>
              <a:t>quale useresti?</a:t>
            </a:r>
            <a:r>
              <a:rPr lang="it-IT" dirty="0"/>
              <a:t> Spiega anche perché non useresti le altre……………………………… </a:t>
            </a:r>
          </a:p>
        </p:txBody>
      </p:sp>
      <p:sp>
        <p:nvSpPr>
          <p:cNvPr id="5" name="CasellaDiTesto 4">
            <a:extLst>
              <a:ext uri="{FF2B5EF4-FFF2-40B4-BE49-F238E27FC236}">
                <a16:creationId xmlns:a16="http://schemas.microsoft.com/office/drawing/2014/main" id="{68EC4140-AF74-480B-A1CD-99C03152F10D}"/>
              </a:ext>
            </a:extLst>
          </p:cNvPr>
          <p:cNvSpPr txBox="1"/>
          <p:nvPr/>
        </p:nvSpPr>
        <p:spPr>
          <a:xfrm>
            <a:off x="1047750" y="3305175"/>
            <a:ext cx="2324100" cy="1200329"/>
          </a:xfrm>
          <a:prstGeom prst="rect">
            <a:avLst/>
          </a:prstGeom>
          <a:noFill/>
        </p:spPr>
        <p:txBody>
          <a:bodyPr wrap="square" rtlCol="0">
            <a:spAutoFit/>
          </a:bodyPr>
          <a:lstStyle/>
          <a:p>
            <a:r>
              <a:rPr lang="it-IT" dirty="0"/>
              <a:t>Un testo dai 1000 ai 1500 caratteri che offre tutte le spiegazioni del caso</a:t>
            </a:r>
          </a:p>
        </p:txBody>
      </p:sp>
      <p:sp>
        <p:nvSpPr>
          <p:cNvPr id="6" name="CasellaDiTesto 5">
            <a:extLst>
              <a:ext uri="{FF2B5EF4-FFF2-40B4-BE49-F238E27FC236}">
                <a16:creationId xmlns:a16="http://schemas.microsoft.com/office/drawing/2014/main" id="{0113F21E-A3DF-43B3-BE90-4FC4B55F2A8F}"/>
              </a:ext>
            </a:extLst>
          </p:cNvPr>
          <p:cNvSpPr txBox="1"/>
          <p:nvPr/>
        </p:nvSpPr>
        <p:spPr>
          <a:xfrm>
            <a:off x="3810000" y="3244333"/>
            <a:ext cx="2228850" cy="1200329"/>
          </a:xfrm>
          <a:prstGeom prst="rect">
            <a:avLst/>
          </a:prstGeom>
          <a:noFill/>
        </p:spPr>
        <p:txBody>
          <a:bodyPr wrap="square" rtlCol="0">
            <a:spAutoFit/>
          </a:bodyPr>
          <a:lstStyle/>
          <a:p>
            <a:r>
              <a:rPr lang="it-IT" dirty="0"/>
              <a:t>Un testo breve, di 100 o 200 battute (frase ad effetto) con sfondo evidenziato</a:t>
            </a:r>
          </a:p>
        </p:txBody>
      </p:sp>
      <p:sp>
        <p:nvSpPr>
          <p:cNvPr id="7" name="CasellaDiTesto 6">
            <a:extLst>
              <a:ext uri="{FF2B5EF4-FFF2-40B4-BE49-F238E27FC236}">
                <a16:creationId xmlns:a16="http://schemas.microsoft.com/office/drawing/2014/main" id="{148DE2C7-0F65-4542-A348-6C5D24313837}"/>
              </a:ext>
            </a:extLst>
          </p:cNvPr>
          <p:cNvSpPr txBox="1"/>
          <p:nvPr/>
        </p:nvSpPr>
        <p:spPr>
          <a:xfrm>
            <a:off x="6448425" y="3305175"/>
            <a:ext cx="1962150" cy="369332"/>
          </a:xfrm>
          <a:prstGeom prst="rect">
            <a:avLst/>
          </a:prstGeom>
          <a:noFill/>
        </p:spPr>
        <p:txBody>
          <a:bodyPr wrap="square" rtlCol="0">
            <a:spAutoFit/>
          </a:bodyPr>
          <a:lstStyle/>
          <a:p>
            <a:r>
              <a:rPr lang="it-IT" dirty="0"/>
              <a:t>Un titolo con foto</a:t>
            </a:r>
          </a:p>
        </p:txBody>
      </p:sp>
      <p:sp>
        <p:nvSpPr>
          <p:cNvPr id="8" name="CasellaDiTesto 7">
            <a:extLst>
              <a:ext uri="{FF2B5EF4-FFF2-40B4-BE49-F238E27FC236}">
                <a16:creationId xmlns:a16="http://schemas.microsoft.com/office/drawing/2014/main" id="{EA69C1A5-2F51-492A-842B-B70DB82D8EA4}"/>
              </a:ext>
            </a:extLst>
          </p:cNvPr>
          <p:cNvSpPr txBox="1"/>
          <p:nvPr/>
        </p:nvSpPr>
        <p:spPr>
          <a:xfrm>
            <a:off x="8915399" y="3282434"/>
            <a:ext cx="1514475" cy="369332"/>
          </a:xfrm>
          <a:prstGeom prst="rect">
            <a:avLst/>
          </a:prstGeom>
          <a:noFill/>
        </p:spPr>
        <p:txBody>
          <a:bodyPr wrap="square" rtlCol="0">
            <a:spAutoFit/>
          </a:bodyPr>
          <a:lstStyle/>
          <a:p>
            <a:r>
              <a:rPr lang="it-IT" dirty="0"/>
              <a:t>Una foto</a:t>
            </a:r>
          </a:p>
        </p:txBody>
      </p:sp>
      <p:sp>
        <p:nvSpPr>
          <p:cNvPr id="9" name="Cornice 8">
            <a:extLst>
              <a:ext uri="{FF2B5EF4-FFF2-40B4-BE49-F238E27FC236}">
                <a16:creationId xmlns:a16="http://schemas.microsoft.com/office/drawing/2014/main" id="{2AAFF83B-666E-45FA-A826-CF1A4D9D26BD}"/>
              </a:ext>
            </a:extLst>
          </p:cNvPr>
          <p:cNvSpPr/>
          <p:nvPr/>
        </p:nvSpPr>
        <p:spPr>
          <a:xfrm>
            <a:off x="828676" y="3086100"/>
            <a:ext cx="2628899" cy="1676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1" name="Cornice 10">
            <a:extLst>
              <a:ext uri="{FF2B5EF4-FFF2-40B4-BE49-F238E27FC236}">
                <a16:creationId xmlns:a16="http://schemas.microsoft.com/office/drawing/2014/main" id="{5E37FD53-109D-4FF5-A89E-F343FEF22868}"/>
              </a:ext>
            </a:extLst>
          </p:cNvPr>
          <p:cNvSpPr/>
          <p:nvPr/>
        </p:nvSpPr>
        <p:spPr>
          <a:xfrm>
            <a:off x="3695699" y="3086100"/>
            <a:ext cx="2352677" cy="1676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3" name="Cornice 12">
            <a:extLst>
              <a:ext uri="{FF2B5EF4-FFF2-40B4-BE49-F238E27FC236}">
                <a16:creationId xmlns:a16="http://schemas.microsoft.com/office/drawing/2014/main" id="{F2A5C448-78A2-4EDB-9689-90FEC345F97B}"/>
              </a:ext>
            </a:extLst>
          </p:cNvPr>
          <p:cNvSpPr/>
          <p:nvPr/>
        </p:nvSpPr>
        <p:spPr>
          <a:xfrm>
            <a:off x="6181725" y="3067139"/>
            <a:ext cx="2228850" cy="1676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6" name="Cornice 15">
            <a:extLst>
              <a:ext uri="{FF2B5EF4-FFF2-40B4-BE49-F238E27FC236}">
                <a16:creationId xmlns:a16="http://schemas.microsoft.com/office/drawing/2014/main" id="{86DB8719-96E9-49FA-BCEB-CADE19C5BD87}"/>
              </a:ext>
            </a:extLst>
          </p:cNvPr>
          <p:cNvSpPr/>
          <p:nvPr/>
        </p:nvSpPr>
        <p:spPr>
          <a:xfrm>
            <a:off x="8734425" y="3086100"/>
            <a:ext cx="2000250" cy="1676400"/>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7" name="Ovale 16">
            <a:extLst>
              <a:ext uri="{FF2B5EF4-FFF2-40B4-BE49-F238E27FC236}">
                <a16:creationId xmlns:a16="http://schemas.microsoft.com/office/drawing/2014/main" id="{B30AE1AF-3E2F-4D23-AC75-9D0A107E1A9F}"/>
              </a:ext>
            </a:extLst>
          </p:cNvPr>
          <p:cNvSpPr/>
          <p:nvPr/>
        </p:nvSpPr>
        <p:spPr>
          <a:xfrm>
            <a:off x="828676" y="4981575"/>
            <a:ext cx="790574"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1</a:t>
            </a:r>
          </a:p>
        </p:txBody>
      </p:sp>
      <p:sp>
        <p:nvSpPr>
          <p:cNvPr id="18" name="Ovale 17">
            <a:extLst>
              <a:ext uri="{FF2B5EF4-FFF2-40B4-BE49-F238E27FC236}">
                <a16:creationId xmlns:a16="http://schemas.microsoft.com/office/drawing/2014/main" id="{60BE44BA-AED8-4C02-8EC8-C2A11413DAB9}"/>
              </a:ext>
            </a:extLst>
          </p:cNvPr>
          <p:cNvSpPr/>
          <p:nvPr/>
        </p:nvSpPr>
        <p:spPr>
          <a:xfrm>
            <a:off x="3457575" y="4981575"/>
            <a:ext cx="790574"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2</a:t>
            </a:r>
          </a:p>
        </p:txBody>
      </p:sp>
      <p:sp>
        <p:nvSpPr>
          <p:cNvPr id="19" name="Ovale 18">
            <a:extLst>
              <a:ext uri="{FF2B5EF4-FFF2-40B4-BE49-F238E27FC236}">
                <a16:creationId xmlns:a16="http://schemas.microsoft.com/office/drawing/2014/main" id="{D83BC1D9-01B1-44B9-8E10-46C8466026FD}"/>
              </a:ext>
            </a:extLst>
          </p:cNvPr>
          <p:cNvSpPr/>
          <p:nvPr/>
        </p:nvSpPr>
        <p:spPr>
          <a:xfrm>
            <a:off x="6181725" y="4963730"/>
            <a:ext cx="790574"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3</a:t>
            </a:r>
          </a:p>
        </p:txBody>
      </p:sp>
      <p:sp>
        <p:nvSpPr>
          <p:cNvPr id="20" name="Ovale 19">
            <a:extLst>
              <a:ext uri="{FF2B5EF4-FFF2-40B4-BE49-F238E27FC236}">
                <a16:creationId xmlns:a16="http://schemas.microsoft.com/office/drawing/2014/main" id="{A0B3018C-CA05-43DE-891F-A2ED96458EF1}"/>
              </a:ext>
            </a:extLst>
          </p:cNvPr>
          <p:cNvSpPr/>
          <p:nvPr/>
        </p:nvSpPr>
        <p:spPr>
          <a:xfrm>
            <a:off x="8810624" y="4958834"/>
            <a:ext cx="790574" cy="6286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4</a:t>
            </a:r>
          </a:p>
        </p:txBody>
      </p:sp>
      <p:sp>
        <p:nvSpPr>
          <p:cNvPr id="3" name="Rettangolo 2">
            <a:extLst>
              <a:ext uri="{FF2B5EF4-FFF2-40B4-BE49-F238E27FC236}">
                <a16:creationId xmlns:a16="http://schemas.microsoft.com/office/drawing/2014/main" id="{F4528B1C-8C22-400A-9F09-425EE9405AC6}"/>
              </a:ext>
            </a:extLst>
          </p:cNvPr>
          <p:cNvSpPr/>
          <p:nvPr/>
        </p:nvSpPr>
        <p:spPr>
          <a:xfrm>
            <a:off x="352424" y="5811455"/>
            <a:ext cx="11325225" cy="923330"/>
          </a:xfrm>
          <a:prstGeom prst="rect">
            <a:avLst/>
          </a:prstGeom>
        </p:spPr>
        <p:txBody>
          <a:bodyPr wrap="square">
            <a:spAutoFit/>
          </a:bodyPr>
          <a:lstStyle/>
          <a:p>
            <a:r>
              <a:rPr lang="it-IT" dirty="0"/>
              <a:t>Secondo te, tra questi contenuti quali vorresti trovare con maggior frequenza nelle reti sociali e perché?</a:t>
            </a:r>
          </a:p>
          <a:p>
            <a:r>
              <a:rPr lang="it-IT" dirty="0"/>
              <a:t>Testimonianze:…………      Contenuti emotivi forti:…………..     Notizie quotidiane:………  Riflessioni:…………………….</a:t>
            </a:r>
          </a:p>
          <a:p>
            <a:r>
              <a:rPr lang="it-IT" dirty="0"/>
              <a:t>Perché……………………………………………………………………….  Li trovi?..................... </a:t>
            </a:r>
          </a:p>
        </p:txBody>
      </p:sp>
    </p:spTree>
    <p:extLst>
      <p:ext uri="{BB962C8B-B14F-4D97-AF65-F5344CB8AC3E}">
        <p14:creationId xmlns:p14="http://schemas.microsoft.com/office/powerpoint/2010/main" val="1910523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4B2D791-4876-427B-A4AE-87A0868B8A08}"/>
              </a:ext>
            </a:extLst>
          </p:cNvPr>
          <p:cNvSpPr/>
          <p:nvPr/>
        </p:nvSpPr>
        <p:spPr>
          <a:xfrm>
            <a:off x="419099" y="515035"/>
            <a:ext cx="9972675" cy="1200329"/>
          </a:xfrm>
          <a:prstGeom prst="rect">
            <a:avLst/>
          </a:prstGeom>
        </p:spPr>
        <p:txBody>
          <a:bodyPr wrap="square">
            <a:spAutoFit/>
          </a:bodyPr>
          <a:lstStyle/>
          <a:p>
            <a:r>
              <a:rPr lang="it-IT" b="1" dirty="0"/>
              <a:t>A quale social sei iscritta</a:t>
            </a:r>
            <a:r>
              <a:rPr lang="it-IT" dirty="0"/>
              <a:t>: □  Facebook  □ Instagram □ Snapchat  □ Twitter  □ </a:t>
            </a:r>
            <a:r>
              <a:rPr lang="it-IT" dirty="0" err="1"/>
              <a:t>Whatapp</a:t>
            </a:r>
            <a:r>
              <a:rPr lang="it-IT" dirty="0"/>
              <a:t>   Altro?............</a:t>
            </a:r>
          </a:p>
          <a:p>
            <a:r>
              <a:rPr lang="it-IT" b="1" dirty="0"/>
              <a:t>Quante ore di tempo (mediamente) al giorno sei nell’ambiente dei social network?........</a:t>
            </a:r>
          </a:p>
          <a:p>
            <a:r>
              <a:rPr lang="it-IT" b="1" dirty="0"/>
              <a:t>Cosa cerchi in internet in generale</a:t>
            </a:r>
            <a:r>
              <a:rPr lang="it-IT" dirty="0"/>
              <a:t>?............................... </a:t>
            </a:r>
          </a:p>
          <a:p>
            <a:r>
              <a:rPr lang="it-IT" dirty="0"/>
              <a:t>Cosa cerchi nei social network?.............................................................</a:t>
            </a:r>
          </a:p>
        </p:txBody>
      </p:sp>
      <p:sp>
        <p:nvSpPr>
          <p:cNvPr id="6" name="Rettangolo 5">
            <a:extLst>
              <a:ext uri="{FF2B5EF4-FFF2-40B4-BE49-F238E27FC236}">
                <a16:creationId xmlns:a16="http://schemas.microsoft.com/office/drawing/2014/main" id="{0301998D-46BB-4751-B884-F5DB52867A4C}"/>
              </a:ext>
            </a:extLst>
          </p:cNvPr>
          <p:cNvSpPr/>
          <p:nvPr/>
        </p:nvSpPr>
        <p:spPr>
          <a:xfrm>
            <a:off x="314325" y="1540639"/>
            <a:ext cx="10534650" cy="2308324"/>
          </a:xfrm>
          <a:prstGeom prst="rect">
            <a:avLst/>
          </a:prstGeom>
        </p:spPr>
        <p:txBody>
          <a:bodyPr wrap="square">
            <a:spAutoFit/>
          </a:bodyPr>
          <a:lstStyle/>
          <a:p>
            <a:r>
              <a:rPr lang="it-IT" b="1" dirty="0"/>
              <a:t> Prima di condividere una notizia su un social network: </a:t>
            </a:r>
          </a:p>
          <a:p>
            <a:r>
              <a:rPr lang="it-IT" dirty="0"/>
              <a:t> -Controllo che la fonte sia attendibile:  </a:t>
            </a:r>
          </a:p>
          <a:p>
            <a:r>
              <a:rPr lang="it-IT" dirty="0"/>
              <a:t>□   Sempre □   Qualche volta □   Mai </a:t>
            </a:r>
          </a:p>
          <a:p>
            <a:r>
              <a:rPr lang="it-IT" dirty="0"/>
              <a:t>-Mi assicuro che la notizia condivisa sia vera, andando a cercare altre fonti/siti: </a:t>
            </a:r>
          </a:p>
          <a:p>
            <a:r>
              <a:rPr lang="it-IT" dirty="0"/>
              <a:t>□   Sempre □   Qualche volta □   Mai </a:t>
            </a:r>
          </a:p>
          <a:p>
            <a:r>
              <a:rPr lang="it-IT" dirty="0"/>
              <a:t>Quali siti mi aiutano a verificare l’attendibilità di una notizia: ………………………………………………………  </a:t>
            </a:r>
          </a:p>
          <a:p>
            <a:r>
              <a:rPr lang="it-IT" dirty="0"/>
              <a:t>-Solitamente penso che la notizia sia attendibile perché l’hanno condivisa i miei contatti social (amici) </a:t>
            </a:r>
          </a:p>
          <a:p>
            <a:r>
              <a:rPr lang="it-IT" dirty="0"/>
              <a:t>□   Sempre □   Qualche volta □   Mai </a:t>
            </a:r>
          </a:p>
        </p:txBody>
      </p:sp>
      <p:sp>
        <p:nvSpPr>
          <p:cNvPr id="7" name="Rettangolo 6">
            <a:extLst>
              <a:ext uri="{FF2B5EF4-FFF2-40B4-BE49-F238E27FC236}">
                <a16:creationId xmlns:a16="http://schemas.microsoft.com/office/drawing/2014/main" id="{98F4322B-AF30-4EFA-8F66-6B82FDC9DB85}"/>
              </a:ext>
            </a:extLst>
          </p:cNvPr>
          <p:cNvSpPr/>
          <p:nvPr/>
        </p:nvSpPr>
        <p:spPr>
          <a:xfrm>
            <a:off x="219075" y="3848963"/>
            <a:ext cx="11811000" cy="1200329"/>
          </a:xfrm>
          <a:prstGeom prst="rect">
            <a:avLst/>
          </a:prstGeom>
        </p:spPr>
        <p:txBody>
          <a:bodyPr wrap="square">
            <a:spAutoFit/>
          </a:bodyPr>
          <a:lstStyle/>
          <a:p>
            <a:r>
              <a:rPr lang="it-IT" dirty="0"/>
              <a:t> </a:t>
            </a:r>
            <a:r>
              <a:rPr lang="it-IT" b="1" dirty="0"/>
              <a:t>Quanti amici hai nel social network al quale sei iscritta</a:t>
            </a:r>
            <a:r>
              <a:rPr lang="it-IT" dirty="0"/>
              <a:t>? □ meno di 300 □ meno di 500 □ più di 500  </a:t>
            </a:r>
          </a:p>
          <a:p>
            <a:r>
              <a:rPr lang="it-IT" dirty="0"/>
              <a:t> </a:t>
            </a:r>
            <a:r>
              <a:rPr lang="it-IT" b="1" dirty="0"/>
              <a:t>Con quanti di questi ti vedi di persona durante la settimana</a:t>
            </a:r>
            <a:r>
              <a:rPr lang="it-IT" dirty="0"/>
              <a:t>? □ meno di 5 □ più di 5 □ più di 10  </a:t>
            </a:r>
          </a:p>
          <a:p>
            <a:r>
              <a:rPr lang="it-IT" b="1" dirty="0"/>
              <a:t>Con quanti di questi amici ti senti in settimana al di fuori della comunicazione con i social network? </a:t>
            </a:r>
          </a:p>
          <a:p>
            <a:r>
              <a:rPr lang="it-IT" dirty="0"/>
              <a:t>□ meno di 10 □ più di 10 □ più di 20 </a:t>
            </a:r>
          </a:p>
        </p:txBody>
      </p:sp>
      <p:sp>
        <p:nvSpPr>
          <p:cNvPr id="8" name="Rettangolo 7">
            <a:extLst>
              <a:ext uri="{FF2B5EF4-FFF2-40B4-BE49-F238E27FC236}">
                <a16:creationId xmlns:a16="http://schemas.microsoft.com/office/drawing/2014/main" id="{6943B8C8-5D89-4B82-889D-0A4869FAFFA3}"/>
              </a:ext>
            </a:extLst>
          </p:cNvPr>
          <p:cNvSpPr/>
          <p:nvPr/>
        </p:nvSpPr>
        <p:spPr>
          <a:xfrm>
            <a:off x="219075" y="139942"/>
            <a:ext cx="11887200" cy="4007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Lavoro a gruppi del mattino del 3.8 Scheda/2 da riempire in modo personale, poi da confrontare nel gruppo</a:t>
            </a:r>
          </a:p>
        </p:txBody>
      </p:sp>
      <p:sp>
        <p:nvSpPr>
          <p:cNvPr id="9" name="Rettangolo 8">
            <a:extLst>
              <a:ext uri="{FF2B5EF4-FFF2-40B4-BE49-F238E27FC236}">
                <a16:creationId xmlns:a16="http://schemas.microsoft.com/office/drawing/2014/main" id="{A1E8C9F0-A98C-4B43-BE00-399D1AE8BA9B}"/>
              </a:ext>
            </a:extLst>
          </p:cNvPr>
          <p:cNvSpPr/>
          <p:nvPr/>
        </p:nvSpPr>
        <p:spPr>
          <a:xfrm>
            <a:off x="219075" y="5049292"/>
            <a:ext cx="11811000" cy="7294305"/>
          </a:xfrm>
          <a:prstGeom prst="rect">
            <a:avLst/>
          </a:prstGeom>
        </p:spPr>
        <p:txBody>
          <a:bodyPr wrap="square">
            <a:spAutoFit/>
          </a:bodyPr>
          <a:lstStyle/>
          <a:p>
            <a:r>
              <a:rPr lang="it-IT" b="1" dirty="0"/>
              <a:t>Ritieni che i social network abbiano cambiato in qualche modo le tue relazioni sociali?  </a:t>
            </a:r>
          </a:p>
          <a:p>
            <a:r>
              <a:rPr lang="it-IT" dirty="0"/>
              <a:t>□ Sì    □ No  Come:……………………………………………………………………………………………………………………………………………………………</a:t>
            </a:r>
          </a:p>
          <a:p>
            <a:endParaRPr lang="it-IT" dirty="0"/>
          </a:p>
          <a:p>
            <a:r>
              <a:rPr lang="it-IT" b="1" dirty="0"/>
              <a:t>Cosa non ti piace del mondo social?.</a:t>
            </a:r>
            <a:r>
              <a:rPr lang="it-IT" dirty="0"/>
              <a:t>..................................... </a:t>
            </a:r>
          </a:p>
          <a:p>
            <a:r>
              <a:rPr lang="it-IT" b="1" dirty="0"/>
              <a:t>Cosa apprezzi</a:t>
            </a:r>
            <a:r>
              <a:rPr lang="it-IT" dirty="0"/>
              <a:t>?...........................</a:t>
            </a:r>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endParaRPr lang="it-IT" dirty="0"/>
          </a:p>
          <a:p>
            <a:r>
              <a:rPr lang="it-IT" dirty="0"/>
              <a:t> </a:t>
            </a:r>
          </a:p>
        </p:txBody>
      </p:sp>
    </p:spTree>
    <p:extLst>
      <p:ext uri="{BB962C8B-B14F-4D97-AF65-F5344CB8AC3E}">
        <p14:creationId xmlns:p14="http://schemas.microsoft.com/office/powerpoint/2010/main" val="555418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DD3C1E51-E9B9-42AE-841F-46D92E429E03}"/>
              </a:ext>
            </a:extLst>
          </p:cNvPr>
          <p:cNvSpPr/>
          <p:nvPr/>
        </p:nvSpPr>
        <p:spPr>
          <a:xfrm>
            <a:off x="1076326" y="895350"/>
            <a:ext cx="9420224" cy="4695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400" dirty="0"/>
              <a:t>4 – Spunti per vivere una spiritualità </a:t>
            </a:r>
          </a:p>
          <a:p>
            <a:pPr algn="ctr"/>
            <a:r>
              <a:rPr lang="it-IT" sz="4400" dirty="0"/>
              <a:t>al tempo della rete</a:t>
            </a:r>
          </a:p>
        </p:txBody>
      </p:sp>
    </p:spTree>
    <p:extLst>
      <p:ext uri="{BB962C8B-B14F-4D97-AF65-F5344CB8AC3E}">
        <p14:creationId xmlns:p14="http://schemas.microsoft.com/office/powerpoint/2010/main" val="422487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7EB8BCAF-14A7-40DA-AE19-532BD6F9713A}"/>
              </a:ext>
            </a:extLst>
          </p:cNvPr>
          <p:cNvSpPr txBox="1"/>
          <p:nvPr/>
        </p:nvSpPr>
        <p:spPr>
          <a:xfrm>
            <a:off x="1685926" y="1352549"/>
            <a:ext cx="7753350" cy="3785652"/>
          </a:xfrm>
          <a:prstGeom prst="rect">
            <a:avLst/>
          </a:prstGeom>
          <a:noFill/>
        </p:spPr>
        <p:txBody>
          <a:bodyPr wrap="square" rtlCol="0">
            <a:spAutoFit/>
          </a:bodyPr>
          <a:lstStyle/>
          <a:p>
            <a:r>
              <a:rPr lang="it-IT" sz="4000" dirty="0"/>
              <a:t>1 – La Chiesa è più della rete: è mistero di </a:t>
            </a:r>
            <a:r>
              <a:rPr lang="it-IT" sz="4000" dirty="0">
                <a:solidFill>
                  <a:srgbClr val="FF0000"/>
                </a:solidFill>
              </a:rPr>
              <a:t>comunione</a:t>
            </a:r>
          </a:p>
          <a:p>
            <a:r>
              <a:rPr lang="it-IT" sz="4000" dirty="0"/>
              <a:t>2 – L’identità della consacrata si fonda nell’</a:t>
            </a:r>
            <a:r>
              <a:rPr lang="it-IT" sz="4000" dirty="0">
                <a:solidFill>
                  <a:srgbClr val="FF0000"/>
                </a:solidFill>
              </a:rPr>
              <a:t>amore</a:t>
            </a:r>
            <a:r>
              <a:rPr lang="it-IT" sz="4000" dirty="0"/>
              <a:t> di Cristo</a:t>
            </a:r>
          </a:p>
          <a:p>
            <a:r>
              <a:rPr lang="it-IT" sz="4000" dirty="0"/>
              <a:t>3 –  Nella rete e nel mondo c’è bisogno di </a:t>
            </a:r>
            <a:r>
              <a:rPr lang="it-IT" sz="4000" dirty="0">
                <a:solidFill>
                  <a:srgbClr val="FF0000"/>
                </a:solidFill>
              </a:rPr>
              <a:t>testimonianze </a:t>
            </a:r>
            <a:r>
              <a:rPr lang="it-IT" sz="4000" dirty="0"/>
              <a:t>autentiche </a:t>
            </a:r>
          </a:p>
        </p:txBody>
      </p:sp>
    </p:spTree>
    <p:extLst>
      <p:ext uri="{BB962C8B-B14F-4D97-AF65-F5344CB8AC3E}">
        <p14:creationId xmlns:p14="http://schemas.microsoft.com/office/powerpoint/2010/main" val="9657083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CADCEF7E-6122-49AA-B11F-6F9CF5D3C87B}"/>
              </a:ext>
            </a:extLst>
          </p:cNvPr>
          <p:cNvSpPr/>
          <p:nvPr/>
        </p:nvSpPr>
        <p:spPr>
          <a:xfrm>
            <a:off x="1609725" y="628650"/>
            <a:ext cx="8610600" cy="52482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solidFill>
                  <a:srgbClr val="FF0000"/>
                </a:solidFill>
              </a:rPr>
              <a:t>Tre parole chiave:</a:t>
            </a:r>
          </a:p>
          <a:p>
            <a:pPr marL="685800" indent="-685800" algn="ctr">
              <a:buFont typeface="Arial" panose="020B0604020202020204" pitchFamily="34" charset="0"/>
              <a:buChar char="•"/>
            </a:pPr>
            <a:r>
              <a:rPr lang="it-IT" sz="5400" dirty="0"/>
              <a:t>Comunione</a:t>
            </a:r>
          </a:p>
          <a:p>
            <a:pPr marL="685800" indent="-685800" algn="ctr">
              <a:buFont typeface="Arial" panose="020B0604020202020204" pitchFamily="34" charset="0"/>
              <a:buChar char="•"/>
            </a:pPr>
            <a:r>
              <a:rPr lang="it-IT" sz="5400" dirty="0"/>
              <a:t>Amore </a:t>
            </a:r>
          </a:p>
          <a:p>
            <a:pPr marL="685800" indent="-685800" algn="ctr">
              <a:buFont typeface="Arial" panose="020B0604020202020204" pitchFamily="34" charset="0"/>
              <a:buChar char="•"/>
            </a:pPr>
            <a:r>
              <a:rPr lang="it-IT" sz="5400" dirty="0"/>
              <a:t>Testimonianza</a:t>
            </a:r>
          </a:p>
          <a:p>
            <a:pPr algn="ctr"/>
            <a:endParaRPr lang="it-IT" sz="5400" dirty="0"/>
          </a:p>
          <a:p>
            <a:pPr algn="ctr"/>
            <a:r>
              <a:rPr lang="it-IT" sz="2800" b="1" dirty="0"/>
              <a:t>Come considerarle in rapporto al mondo della rete?</a:t>
            </a:r>
          </a:p>
        </p:txBody>
      </p:sp>
    </p:spTree>
    <p:extLst>
      <p:ext uri="{BB962C8B-B14F-4D97-AF65-F5344CB8AC3E}">
        <p14:creationId xmlns:p14="http://schemas.microsoft.com/office/powerpoint/2010/main" val="2548275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8EF6C96-5537-45E5-AFE2-B7F4AEFD9CE6}"/>
              </a:ext>
            </a:extLst>
          </p:cNvPr>
          <p:cNvSpPr txBox="1"/>
          <p:nvPr/>
        </p:nvSpPr>
        <p:spPr>
          <a:xfrm>
            <a:off x="866775" y="1409700"/>
            <a:ext cx="10048875" cy="5478423"/>
          </a:xfrm>
          <a:prstGeom prst="rect">
            <a:avLst/>
          </a:prstGeom>
          <a:noFill/>
        </p:spPr>
        <p:txBody>
          <a:bodyPr wrap="square" rtlCol="0">
            <a:spAutoFit/>
          </a:bodyPr>
          <a:lstStyle/>
          <a:p>
            <a:r>
              <a:rPr lang="it-IT" dirty="0"/>
              <a:t>Lavoro a gruppi 1: Noi e l’ambiente digitale (primo giro di opinioni, lavoro a gruppi). Alla fine una consacrata dovrebbe offrirci una sintesi di quanto emerso da ogni gruppo…. Tenere presente la scheda con gli input.  </a:t>
            </a:r>
          </a:p>
          <a:p>
            <a:endParaRPr lang="it-IT" dirty="0"/>
          </a:p>
          <a:p>
            <a:pPr marL="342900" indent="-342900">
              <a:buAutoNum type="arabicParenR"/>
            </a:pPr>
            <a:r>
              <a:rPr lang="it-IT" sz="2000" dirty="0"/>
              <a:t>Come vivete l’avvento dell’era digitale? Avete un atteggiamento positivo, negativo, indifferente, preoccupato, pieno di attese per il futuro, altro….?</a:t>
            </a:r>
          </a:p>
          <a:p>
            <a:pPr marL="342900" indent="-342900">
              <a:buAutoNum type="arabicParenR"/>
            </a:pPr>
            <a:endParaRPr lang="it-IT" sz="2000" dirty="0"/>
          </a:p>
          <a:p>
            <a:pPr marL="342900" indent="-342900">
              <a:buAutoNum type="arabicParenR"/>
            </a:pPr>
            <a:r>
              <a:rPr lang="it-IT" sz="2000" dirty="0"/>
              <a:t>Elencate alcuni vantaggi che vi offre la frequentazione degli ambienti digitali? </a:t>
            </a:r>
          </a:p>
          <a:p>
            <a:pPr marL="342900" indent="-342900">
              <a:buAutoNum type="arabicParenR"/>
            </a:pPr>
            <a:endParaRPr lang="it-IT" sz="2000" dirty="0"/>
          </a:p>
          <a:p>
            <a:pPr marL="342900" indent="-342900">
              <a:buAutoNum type="arabicParenR"/>
            </a:pPr>
            <a:r>
              <a:rPr lang="it-IT" sz="2000" dirty="0"/>
              <a:t>Elencate alcuni dubbi che avete quando vi muovete nella rete, social compresi?</a:t>
            </a:r>
          </a:p>
          <a:p>
            <a:pPr marL="342900" indent="-342900">
              <a:buAutoNum type="arabicParenR"/>
            </a:pPr>
            <a:endParaRPr lang="it-IT" sz="2000" dirty="0"/>
          </a:p>
          <a:p>
            <a:pPr marL="342900" indent="-342900">
              <a:buAutoNum type="arabicParenR"/>
            </a:pPr>
            <a:r>
              <a:rPr lang="it-IT" sz="2000" dirty="0"/>
              <a:t>Che tipo di relazione vivete nei social (anche la chat di </a:t>
            </a:r>
            <a:r>
              <a:rPr lang="it-IT" sz="2000" dirty="0" err="1"/>
              <a:t>whatapp</a:t>
            </a:r>
            <a:r>
              <a:rPr lang="it-IT" sz="2000" dirty="0"/>
              <a:t>)?</a:t>
            </a:r>
          </a:p>
          <a:p>
            <a:pPr marL="342900" indent="-342900">
              <a:buAutoNum type="arabicParenR"/>
            </a:pPr>
            <a:endParaRPr lang="it-IT" sz="2000" dirty="0"/>
          </a:p>
          <a:p>
            <a:pPr marL="342900" indent="-342900">
              <a:buAutoNum type="arabicParenR"/>
            </a:pPr>
            <a:r>
              <a:rPr lang="it-IT" sz="2000" dirty="0"/>
              <a:t>Cosa vi ha colpito di questo primo intervento e perché (anche del video)? </a:t>
            </a:r>
          </a:p>
          <a:p>
            <a:pPr marL="342900" indent="-342900">
              <a:buAutoNum type="arabicParenR"/>
            </a:pPr>
            <a:endParaRPr lang="it-IT" sz="2000" dirty="0"/>
          </a:p>
          <a:p>
            <a:endParaRPr lang="it-IT" sz="2000" dirty="0"/>
          </a:p>
          <a:p>
            <a:endParaRPr lang="it-IT" sz="2000" dirty="0"/>
          </a:p>
          <a:p>
            <a:pPr marL="342900" indent="-342900">
              <a:buAutoNum type="arabicParenR"/>
            </a:pPr>
            <a:endParaRPr lang="it-IT" dirty="0"/>
          </a:p>
        </p:txBody>
      </p:sp>
      <p:sp>
        <p:nvSpPr>
          <p:cNvPr id="3" name="Rettangolo 2">
            <a:extLst>
              <a:ext uri="{FF2B5EF4-FFF2-40B4-BE49-F238E27FC236}">
                <a16:creationId xmlns:a16="http://schemas.microsoft.com/office/drawing/2014/main" id="{1D322631-E705-42CE-879A-933F3E997F4F}"/>
              </a:ext>
            </a:extLst>
          </p:cNvPr>
          <p:cNvSpPr/>
          <p:nvPr/>
        </p:nvSpPr>
        <p:spPr>
          <a:xfrm>
            <a:off x="514349" y="171449"/>
            <a:ext cx="3171826" cy="694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Lavori di gruppo mattina del 2 agosto</a:t>
            </a:r>
          </a:p>
          <a:p>
            <a:pPr algn="ctr"/>
            <a:endParaRPr lang="it-IT" dirty="0"/>
          </a:p>
        </p:txBody>
      </p:sp>
    </p:spTree>
    <p:extLst>
      <p:ext uri="{BB962C8B-B14F-4D97-AF65-F5344CB8AC3E}">
        <p14:creationId xmlns:p14="http://schemas.microsoft.com/office/powerpoint/2010/main" val="1739906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98D3ADF5-1E73-4C57-BB4E-0AF92EA2E8E6}"/>
              </a:ext>
            </a:extLst>
          </p:cNvPr>
          <p:cNvSpPr/>
          <p:nvPr/>
        </p:nvSpPr>
        <p:spPr>
          <a:xfrm>
            <a:off x="2424112" y="947737"/>
            <a:ext cx="7210425" cy="481012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E5A37196-5F52-4D15-8825-3B90700C2466}"/>
              </a:ext>
            </a:extLst>
          </p:cNvPr>
          <p:cNvSpPr/>
          <p:nvPr/>
        </p:nvSpPr>
        <p:spPr>
          <a:xfrm>
            <a:off x="3819525" y="2314575"/>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Ovale 3">
            <a:extLst>
              <a:ext uri="{FF2B5EF4-FFF2-40B4-BE49-F238E27FC236}">
                <a16:creationId xmlns:a16="http://schemas.microsoft.com/office/drawing/2014/main" id="{63CB5DEB-B0AF-4C9A-AC6E-8CBBC40BC8DA}"/>
              </a:ext>
            </a:extLst>
          </p:cNvPr>
          <p:cNvSpPr/>
          <p:nvPr/>
        </p:nvSpPr>
        <p:spPr>
          <a:xfrm>
            <a:off x="6029325" y="3043238"/>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Ovale 4">
            <a:extLst>
              <a:ext uri="{FF2B5EF4-FFF2-40B4-BE49-F238E27FC236}">
                <a16:creationId xmlns:a16="http://schemas.microsoft.com/office/drawing/2014/main" id="{51415912-3B57-4D75-9459-B5D3F60D9950}"/>
              </a:ext>
            </a:extLst>
          </p:cNvPr>
          <p:cNvSpPr/>
          <p:nvPr/>
        </p:nvSpPr>
        <p:spPr>
          <a:xfrm>
            <a:off x="3714750" y="3967163"/>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6" name="CasellaDiTesto 5">
            <a:extLst>
              <a:ext uri="{FF2B5EF4-FFF2-40B4-BE49-F238E27FC236}">
                <a16:creationId xmlns:a16="http://schemas.microsoft.com/office/drawing/2014/main" id="{7A4680CE-B728-4C46-A321-8FDEA20DDA1F}"/>
              </a:ext>
            </a:extLst>
          </p:cNvPr>
          <p:cNvSpPr txBox="1"/>
          <p:nvPr/>
        </p:nvSpPr>
        <p:spPr>
          <a:xfrm>
            <a:off x="4867275" y="1279088"/>
            <a:ext cx="2590800" cy="646331"/>
          </a:xfrm>
          <a:prstGeom prst="rect">
            <a:avLst/>
          </a:prstGeom>
          <a:noFill/>
        </p:spPr>
        <p:txBody>
          <a:bodyPr wrap="square" rtlCol="0">
            <a:spAutoFit/>
          </a:bodyPr>
          <a:lstStyle/>
          <a:p>
            <a:r>
              <a:rPr lang="it-IT" sz="3600" b="1" dirty="0"/>
              <a:t>Comunione</a:t>
            </a:r>
            <a:r>
              <a:rPr lang="it-IT" sz="3600" dirty="0"/>
              <a:t> </a:t>
            </a:r>
          </a:p>
        </p:txBody>
      </p:sp>
      <p:sp>
        <p:nvSpPr>
          <p:cNvPr id="7" name="CasellaDiTesto 6">
            <a:extLst>
              <a:ext uri="{FF2B5EF4-FFF2-40B4-BE49-F238E27FC236}">
                <a16:creationId xmlns:a16="http://schemas.microsoft.com/office/drawing/2014/main" id="{115EED7D-FE8B-4634-BCA3-8B8DEBA36D6C}"/>
              </a:ext>
            </a:extLst>
          </p:cNvPr>
          <p:cNvSpPr txBox="1"/>
          <p:nvPr/>
        </p:nvSpPr>
        <p:spPr>
          <a:xfrm>
            <a:off x="4152899" y="2686050"/>
            <a:ext cx="1609725" cy="369332"/>
          </a:xfrm>
          <a:prstGeom prst="rect">
            <a:avLst/>
          </a:prstGeom>
          <a:noFill/>
        </p:spPr>
        <p:txBody>
          <a:bodyPr wrap="square" rtlCol="0">
            <a:spAutoFit/>
          </a:bodyPr>
          <a:lstStyle/>
          <a:p>
            <a:r>
              <a:rPr lang="it-IT" b="1" dirty="0"/>
              <a:t>Condivisione</a:t>
            </a:r>
          </a:p>
        </p:txBody>
      </p:sp>
      <p:sp>
        <p:nvSpPr>
          <p:cNvPr id="8" name="CasellaDiTesto 7">
            <a:extLst>
              <a:ext uri="{FF2B5EF4-FFF2-40B4-BE49-F238E27FC236}">
                <a16:creationId xmlns:a16="http://schemas.microsoft.com/office/drawing/2014/main" id="{E87A99BF-7FC3-455A-8B6A-BA51C632ACD8}"/>
              </a:ext>
            </a:extLst>
          </p:cNvPr>
          <p:cNvSpPr txBox="1"/>
          <p:nvPr/>
        </p:nvSpPr>
        <p:spPr>
          <a:xfrm>
            <a:off x="6429375" y="3429000"/>
            <a:ext cx="1524000" cy="369332"/>
          </a:xfrm>
          <a:prstGeom prst="rect">
            <a:avLst/>
          </a:prstGeom>
          <a:noFill/>
        </p:spPr>
        <p:txBody>
          <a:bodyPr wrap="square" rtlCol="0">
            <a:spAutoFit/>
          </a:bodyPr>
          <a:lstStyle/>
          <a:p>
            <a:r>
              <a:rPr lang="it-IT" b="1" dirty="0"/>
              <a:t>Connessione</a:t>
            </a:r>
          </a:p>
        </p:txBody>
      </p:sp>
      <p:sp>
        <p:nvSpPr>
          <p:cNvPr id="9" name="CasellaDiTesto 8">
            <a:extLst>
              <a:ext uri="{FF2B5EF4-FFF2-40B4-BE49-F238E27FC236}">
                <a16:creationId xmlns:a16="http://schemas.microsoft.com/office/drawing/2014/main" id="{33B29ACE-FECF-4613-A107-8C6DEEA36DB1}"/>
              </a:ext>
            </a:extLst>
          </p:cNvPr>
          <p:cNvSpPr txBox="1"/>
          <p:nvPr/>
        </p:nvSpPr>
        <p:spPr>
          <a:xfrm>
            <a:off x="3714750" y="4295775"/>
            <a:ext cx="2200275" cy="369332"/>
          </a:xfrm>
          <a:prstGeom prst="rect">
            <a:avLst/>
          </a:prstGeom>
          <a:noFill/>
        </p:spPr>
        <p:txBody>
          <a:bodyPr wrap="square" rtlCol="0">
            <a:spAutoFit/>
          </a:bodyPr>
          <a:lstStyle/>
          <a:p>
            <a:r>
              <a:rPr lang="it-IT" b="1" dirty="0"/>
              <a:t>Gruppi di interesse</a:t>
            </a:r>
          </a:p>
        </p:txBody>
      </p:sp>
      <p:sp>
        <p:nvSpPr>
          <p:cNvPr id="10" name="CasellaDiTesto 9">
            <a:extLst>
              <a:ext uri="{FF2B5EF4-FFF2-40B4-BE49-F238E27FC236}">
                <a16:creationId xmlns:a16="http://schemas.microsoft.com/office/drawing/2014/main" id="{16A35F58-8AD3-4EF2-8B69-1CC907740BAB}"/>
              </a:ext>
            </a:extLst>
          </p:cNvPr>
          <p:cNvSpPr txBox="1"/>
          <p:nvPr/>
        </p:nvSpPr>
        <p:spPr>
          <a:xfrm>
            <a:off x="381000" y="117693"/>
            <a:ext cx="1824037" cy="5632311"/>
          </a:xfrm>
          <a:prstGeom prst="rect">
            <a:avLst/>
          </a:prstGeom>
          <a:noFill/>
        </p:spPr>
        <p:txBody>
          <a:bodyPr wrap="square" rtlCol="0">
            <a:spAutoFit/>
          </a:bodyPr>
          <a:lstStyle/>
          <a:p>
            <a:endParaRPr lang="it-IT" dirty="0"/>
          </a:p>
          <a:p>
            <a:r>
              <a:rPr lang="it-IT" dirty="0"/>
              <a:t>La Comunione per un cristiano </a:t>
            </a:r>
          </a:p>
          <a:p>
            <a:r>
              <a:rPr lang="it-IT" dirty="0"/>
              <a:t>è più della condivisone, della connessione, dei gruppi di interesse o delle web communities. Però condivisione, connessione, gruppi e communities sono espressione del bisogno umano di relazione. </a:t>
            </a:r>
          </a:p>
        </p:txBody>
      </p:sp>
    </p:spTree>
    <p:extLst>
      <p:ext uri="{BB962C8B-B14F-4D97-AF65-F5344CB8AC3E}">
        <p14:creationId xmlns:p14="http://schemas.microsoft.com/office/powerpoint/2010/main" val="39055612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FB529829-8715-403F-9943-4E417A08598A}"/>
              </a:ext>
            </a:extLst>
          </p:cNvPr>
          <p:cNvSpPr/>
          <p:nvPr/>
        </p:nvSpPr>
        <p:spPr>
          <a:xfrm>
            <a:off x="2314575" y="1419285"/>
            <a:ext cx="6362700" cy="4133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Ovale 2">
            <a:extLst>
              <a:ext uri="{FF2B5EF4-FFF2-40B4-BE49-F238E27FC236}">
                <a16:creationId xmlns:a16="http://schemas.microsoft.com/office/drawing/2014/main" id="{284D9762-0483-45AC-BDC4-DEA6D0B959AD}"/>
              </a:ext>
            </a:extLst>
          </p:cNvPr>
          <p:cNvSpPr/>
          <p:nvPr/>
        </p:nvSpPr>
        <p:spPr>
          <a:xfrm>
            <a:off x="3724275" y="2388632"/>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 name="CasellaDiTesto 3">
            <a:extLst>
              <a:ext uri="{FF2B5EF4-FFF2-40B4-BE49-F238E27FC236}">
                <a16:creationId xmlns:a16="http://schemas.microsoft.com/office/drawing/2014/main" id="{B096B2C5-1E1F-4BED-8D6B-C059A3BBCD97}"/>
              </a:ext>
            </a:extLst>
          </p:cNvPr>
          <p:cNvSpPr txBox="1"/>
          <p:nvPr/>
        </p:nvSpPr>
        <p:spPr>
          <a:xfrm>
            <a:off x="5495926" y="1685925"/>
            <a:ext cx="2171700" cy="707886"/>
          </a:xfrm>
          <a:prstGeom prst="rect">
            <a:avLst/>
          </a:prstGeom>
          <a:noFill/>
        </p:spPr>
        <p:txBody>
          <a:bodyPr wrap="square" rtlCol="0">
            <a:spAutoFit/>
          </a:bodyPr>
          <a:lstStyle/>
          <a:p>
            <a:r>
              <a:rPr lang="it-IT" sz="4000" b="1" dirty="0"/>
              <a:t>Amore</a:t>
            </a:r>
          </a:p>
        </p:txBody>
      </p:sp>
      <p:sp>
        <p:nvSpPr>
          <p:cNvPr id="5" name="CasellaDiTesto 4">
            <a:extLst>
              <a:ext uri="{FF2B5EF4-FFF2-40B4-BE49-F238E27FC236}">
                <a16:creationId xmlns:a16="http://schemas.microsoft.com/office/drawing/2014/main" id="{6D78FC49-CC97-434F-AA2E-69A51D1A96A3}"/>
              </a:ext>
            </a:extLst>
          </p:cNvPr>
          <p:cNvSpPr txBox="1"/>
          <p:nvPr/>
        </p:nvSpPr>
        <p:spPr>
          <a:xfrm>
            <a:off x="4000500" y="2619375"/>
            <a:ext cx="1495425" cy="400110"/>
          </a:xfrm>
          <a:prstGeom prst="rect">
            <a:avLst/>
          </a:prstGeom>
          <a:noFill/>
        </p:spPr>
        <p:txBody>
          <a:bodyPr wrap="square" rtlCol="0">
            <a:spAutoFit/>
          </a:bodyPr>
          <a:lstStyle/>
          <a:p>
            <a:r>
              <a:rPr lang="it-IT" sz="2000" b="1" dirty="0"/>
              <a:t>Sentimenti</a:t>
            </a:r>
          </a:p>
        </p:txBody>
      </p:sp>
      <p:sp>
        <p:nvSpPr>
          <p:cNvPr id="7" name="Ovale 6">
            <a:extLst>
              <a:ext uri="{FF2B5EF4-FFF2-40B4-BE49-F238E27FC236}">
                <a16:creationId xmlns:a16="http://schemas.microsoft.com/office/drawing/2014/main" id="{A9771E59-429A-434B-97F0-87DEA8C383C5}"/>
              </a:ext>
            </a:extLst>
          </p:cNvPr>
          <p:cNvSpPr/>
          <p:nvPr/>
        </p:nvSpPr>
        <p:spPr>
          <a:xfrm>
            <a:off x="6191250" y="2708790"/>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8" name="CasellaDiTesto 7">
            <a:extLst>
              <a:ext uri="{FF2B5EF4-FFF2-40B4-BE49-F238E27FC236}">
                <a16:creationId xmlns:a16="http://schemas.microsoft.com/office/drawing/2014/main" id="{5CC88605-5885-4836-8C7F-A24DA8857262}"/>
              </a:ext>
            </a:extLst>
          </p:cNvPr>
          <p:cNvSpPr txBox="1"/>
          <p:nvPr/>
        </p:nvSpPr>
        <p:spPr>
          <a:xfrm>
            <a:off x="6543675" y="3086100"/>
            <a:ext cx="1266825" cy="400110"/>
          </a:xfrm>
          <a:prstGeom prst="rect">
            <a:avLst/>
          </a:prstGeom>
          <a:noFill/>
        </p:spPr>
        <p:txBody>
          <a:bodyPr wrap="square" rtlCol="0">
            <a:spAutoFit/>
          </a:bodyPr>
          <a:lstStyle/>
          <a:p>
            <a:r>
              <a:rPr lang="it-IT" sz="2000" b="1" dirty="0"/>
              <a:t>Desideri</a:t>
            </a:r>
          </a:p>
        </p:txBody>
      </p:sp>
      <p:sp>
        <p:nvSpPr>
          <p:cNvPr id="9" name="Ovale 8">
            <a:extLst>
              <a:ext uri="{FF2B5EF4-FFF2-40B4-BE49-F238E27FC236}">
                <a16:creationId xmlns:a16="http://schemas.microsoft.com/office/drawing/2014/main" id="{34FF4076-9FE1-421D-970A-CA85A542A7C3}"/>
              </a:ext>
            </a:extLst>
          </p:cNvPr>
          <p:cNvSpPr/>
          <p:nvPr/>
        </p:nvSpPr>
        <p:spPr>
          <a:xfrm>
            <a:off x="3400425" y="3610451"/>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CasellaDiTesto 10">
            <a:extLst>
              <a:ext uri="{FF2B5EF4-FFF2-40B4-BE49-F238E27FC236}">
                <a16:creationId xmlns:a16="http://schemas.microsoft.com/office/drawing/2014/main" id="{72ABCC99-040C-4C51-8286-708BC13112CB}"/>
              </a:ext>
            </a:extLst>
          </p:cNvPr>
          <p:cNvSpPr txBox="1"/>
          <p:nvPr/>
        </p:nvSpPr>
        <p:spPr>
          <a:xfrm>
            <a:off x="3924300" y="3960019"/>
            <a:ext cx="1295400" cy="400110"/>
          </a:xfrm>
          <a:prstGeom prst="rect">
            <a:avLst/>
          </a:prstGeom>
          <a:noFill/>
        </p:spPr>
        <p:txBody>
          <a:bodyPr wrap="square" rtlCol="0">
            <a:spAutoFit/>
          </a:bodyPr>
          <a:lstStyle/>
          <a:p>
            <a:r>
              <a:rPr lang="it-IT" sz="2000" b="1" dirty="0"/>
              <a:t>emozion</a:t>
            </a:r>
            <a:r>
              <a:rPr lang="it-IT" b="1" dirty="0"/>
              <a:t>i</a:t>
            </a:r>
          </a:p>
        </p:txBody>
      </p:sp>
      <p:sp>
        <p:nvSpPr>
          <p:cNvPr id="6" name="Rettangolo 5">
            <a:extLst>
              <a:ext uri="{FF2B5EF4-FFF2-40B4-BE49-F238E27FC236}">
                <a16:creationId xmlns:a16="http://schemas.microsoft.com/office/drawing/2014/main" id="{AC981BFF-BFDF-4DF0-974E-CD0DAACC75F3}"/>
              </a:ext>
            </a:extLst>
          </p:cNvPr>
          <p:cNvSpPr/>
          <p:nvPr/>
        </p:nvSpPr>
        <p:spPr>
          <a:xfrm>
            <a:off x="95249" y="0"/>
            <a:ext cx="11115675" cy="923330"/>
          </a:xfrm>
          <a:prstGeom prst="rect">
            <a:avLst/>
          </a:prstGeom>
        </p:spPr>
        <p:txBody>
          <a:bodyPr wrap="square">
            <a:spAutoFit/>
          </a:bodyPr>
          <a:lstStyle/>
          <a:p>
            <a:endParaRPr lang="it-IT" dirty="0"/>
          </a:p>
          <a:p>
            <a:r>
              <a:rPr lang="it-IT" dirty="0"/>
              <a:t>L’amore per un cristiano è più dei sentimenti, dei desideri e delle emozioni che popolano la rete. Tuttavia questo mondo emozionale è un’espressione  di un bisogno di amore più grande  </a:t>
            </a:r>
          </a:p>
        </p:txBody>
      </p:sp>
    </p:spTree>
    <p:extLst>
      <p:ext uri="{BB962C8B-B14F-4D97-AF65-F5344CB8AC3E}">
        <p14:creationId xmlns:p14="http://schemas.microsoft.com/office/powerpoint/2010/main" val="1522106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e 1">
            <a:extLst>
              <a:ext uri="{FF2B5EF4-FFF2-40B4-BE49-F238E27FC236}">
                <a16:creationId xmlns:a16="http://schemas.microsoft.com/office/drawing/2014/main" id="{C9C4433D-77EC-4CCC-9CCB-EDD0C51490AC}"/>
              </a:ext>
            </a:extLst>
          </p:cNvPr>
          <p:cNvSpPr/>
          <p:nvPr/>
        </p:nvSpPr>
        <p:spPr>
          <a:xfrm>
            <a:off x="2743200" y="1304925"/>
            <a:ext cx="6362700" cy="41338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a:extLst>
              <a:ext uri="{FF2B5EF4-FFF2-40B4-BE49-F238E27FC236}">
                <a16:creationId xmlns:a16="http://schemas.microsoft.com/office/drawing/2014/main" id="{F63FDCF4-AD4D-492D-B6C1-BB37C1A711D8}"/>
              </a:ext>
            </a:extLst>
          </p:cNvPr>
          <p:cNvSpPr txBox="1"/>
          <p:nvPr/>
        </p:nvSpPr>
        <p:spPr>
          <a:xfrm>
            <a:off x="4457700" y="1757020"/>
            <a:ext cx="2628900" cy="523220"/>
          </a:xfrm>
          <a:prstGeom prst="rect">
            <a:avLst/>
          </a:prstGeom>
          <a:noFill/>
        </p:spPr>
        <p:txBody>
          <a:bodyPr wrap="square" rtlCol="0">
            <a:spAutoFit/>
          </a:bodyPr>
          <a:lstStyle/>
          <a:p>
            <a:r>
              <a:rPr lang="it-IT" sz="2800" b="1" dirty="0"/>
              <a:t>Testimonianza</a:t>
            </a:r>
          </a:p>
        </p:txBody>
      </p:sp>
      <p:sp>
        <p:nvSpPr>
          <p:cNvPr id="4" name="Ovale 3">
            <a:extLst>
              <a:ext uri="{FF2B5EF4-FFF2-40B4-BE49-F238E27FC236}">
                <a16:creationId xmlns:a16="http://schemas.microsoft.com/office/drawing/2014/main" id="{ABA0F697-41B1-4369-8356-44E1451972F6}"/>
              </a:ext>
            </a:extLst>
          </p:cNvPr>
          <p:cNvSpPr/>
          <p:nvPr/>
        </p:nvSpPr>
        <p:spPr>
          <a:xfrm>
            <a:off x="3676650" y="2717244"/>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CasellaDiTesto 4">
            <a:extLst>
              <a:ext uri="{FF2B5EF4-FFF2-40B4-BE49-F238E27FC236}">
                <a16:creationId xmlns:a16="http://schemas.microsoft.com/office/drawing/2014/main" id="{78EAEF0D-3367-4547-B3F9-147C6D8C5F18}"/>
              </a:ext>
            </a:extLst>
          </p:cNvPr>
          <p:cNvSpPr txBox="1"/>
          <p:nvPr/>
        </p:nvSpPr>
        <p:spPr>
          <a:xfrm>
            <a:off x="3914774" y="3028950"/>
            <a:ext cx="1971675" cy="646331"/>
          </a:xfrm>
          <a:prstGeom prst="rect">
            <a:avLst/>
          </a:prstGeom>
          <a:noFill/>
        </p:spPr>
        <p:txBody>
          <a:bodyPr wrap="square" rtlCol="0">
            <a:spAutoFit/>
          </a:bodyPr>
          <a:lstStyle/>
          <a:p>
            <a:r>
              <a:rPr lang="it-IT" b="1" dirty="0"/>
              <a:t>Contenuti generati dall’utente</a:t>
            </a:r>
          </a:p>
        </p:txBody>
      </p:sp>
      <p:sp>
        <p:nvSpPr>
          <p:cNvPr id="6" name="Ovale 5">
            <a:extLst>
              <a:ext uri="{FF2B5EF4-FFF2-40B4-BE49-F238E27FC236}">
                <a16:creationId xmlns:a16="http://schemas.microsoft.com/office/drawing/2014/main" id="{9D9959D6-03D0-48DF-AE76-C058041DB54D}"/>
              </a:ext>
            </a:extLst>
          </p:cNvPr>
          <p:cNvSpPr/>
          <p:nvPr/>
        </p:nvSpPr>
        <p:spPr>
          <a:xfrm>
            <a:off x="6305553" y="2113181"/>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CasellaDiTesto 6">
            <a:extLst>
              <a:ext uri="{FF2B5EF4-FFF2-40B4-BE49-F238E27FC236}">
                <a16:creationId xmlns:a16="http://schemas.microsoft.com/office/drawing/2014/main" id="{0709ADDD-633E-4CD3-9C5C-26F87399B287}"/>
              </a:ext>
            </a:extLst>
          </p:cNvPr>
          <p:cNvSpPr txBox="1"/>
          <p:nvPr/>
        </p:nvSpPr>
        <p:spPr>
          <a:xfrm>
            <a:off x="6610350" y="2455307"/>
            <a:ext cx="1304925" cy="369332"/>
          </a:xfrm>
          <a:prstGeom prst="rect">
            <a:avLst/>
          </a:prstGeom>
          <a:noFill/>
        </p:spPr>
        <p:txBody>
          <a:bodyPr wrap="square" rtlCol="0">
            <a:spAutoFit/>
          </a:bodyPr>
          <a:lstStyle/>
          <a:p>
            <a:r>
              <a:rPr lang="it-IT" b="1" dirty="0"/>
              <a:t>autenticità</a:t>
            </a:r>
          </a:p>
        </p:txBody>
      </p:sp>
      <p:sp>
        <p:nvSpPr>
          <p:cNvPr id="8" name="Ovale 7">
            <a:extLst>
              <a:ext uri="{FF2B5EF4-FFF2-40B4-BE49-F238E27FC236}">
                <a16:creationId xmlns:a16="http://schemas.microsoft.com/office/drawing/2014/main" id="{4B4649B7-DF8A-4BAF-942A-66B67B0F9E66}"/>
              </a:ext>
            </a:extLst>
          </p:cNvPr>
          <p:cNvSpPr/>
          <p:nvPr/>
        </p:nvSpPr>
        <p:spPr>
          <a:xfrm>
            <a:off x="5562600" y="3427928"/>
            <a:ext cx="2095500" cy="10382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CasellaDiTesto 8">
            <a:extLst>
              <a:ext uri="{FF2B5EF4-FFF2-40B4-BE49-F238E27FC236}">
                <a16:creationId xmlns:a16="http://schemas.microsoft.com/office/drawing/2014/main" id="{BE8E0315-124E-401A-A89F-7685CAA66A68}"/>
              </a:ext>
            </a:extLst>
          </p:cNvPr>
          <p:cNvSpPr txBox="1"/>
          <p:nvPr/>
        </p:nvSpPr>
        <p:spPr>
          <a:xfrm>
            <a:off x="5886449" y="3775978"/>
            <a:ext cx="1333501" cy="369332"/>
          </a:xfrm>
          <a:prstGeom prst="rect">
            <a:avLst/>
          </a:prstGeom>
          <a:noFill/>
        </p:spPr>
        <p:txBody>
          <a:bodyPr wrap="square" rtlCol="0">
            <a:spAutoFit/>
          </a:bodyPr>
          <a:lstStyle/>
          <a:p>
            <a:r>
              <a:rPr lang="it-IT" b="1" dirty="0"/>
              <a:t>Influencer</a:t>
            </a:r>
          </a:p>
        </p:txBody>
      </p:sp>
      <p:sp>
        <p:nvSpPr>
          <p:cNvPr id="10" name="Rettangolo 9">
            <a:extLst>
              <a:ext uri="{FF2B5EF4-FFF2-40B4-BE49-F238E27FC236}">
                <a16:creationId xmlns:a16="http://schemas.microsoft.com/office/drawing/2014/main" id="{D03C0FA7-6880-48D2-9DA5-37246430C31F}"/>
              </a:ext>
            </a:extLst>
          </p:cNvPr>
          <p:cNvSpPr/>
          <p:nvPr/>
        </p:nvSpPr>
        <p:spPr>
          <a:xfrm>
            <a:off x="352425" y="182336"/>
            <a:ext cx="9201150" cy="646331"/>
          </a:xfrm>
          <a:prstGeom prst="rect">
            <a:avLst/>
          </a:prstGeom>
        </p:spPr>
        <p:txBody>
          <a:bodyPr wrap="square">
            <a:spAutoFit/>
          </a:bodyPr>
          <a:lstStyle/>
          <a:p>
            <a:r>
              <a:rPr lang="it-IT" dirty="0"/>
              <a:t>La Testimonianza si incontra molto bene con il mondo del web che premia l’autenticità, i contenuti originali generati dall’utente e il volto degli influencer.</a:t>
            </a:r>
          </a:p>
        </p:txBody>
      </p:sp>
    </p:spTree>
    <p:extLst>
      <p:ext uri="{BB962C8B-B14F-4D97-AF65-F5344CB8AC3E}">
        <p14:creationId xmlns:p14="http://schemas.microsoft.com/office/powerpoint/2010/main" val="20435646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3BB5D57-6178-4F62-B472-0312F6D95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64E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descr="Immagine che contiene esterni, erba, edificio, terra&#10;&#10;Descrizione generata automaticamente">
            <a:extLst>
              <a:ext uri="{FF2B5EF4-FFF2-40B4-BE49-F238E27FC236}">
                <a16:creationId xmlns:a16="http://schemas.microsoft.com/office/drawing/2014/main" id="{EB2D8E2C-B1B6-4368-B98B-BB2ED82D117F}"/>
              </a:ext>
            </a:extLst>
          </p:cNvPr>
          <p:cNvPicPr>
            <a:picLocks noChangeAspect="1"/>
          </p:cNvPicPr>
          <p:nvPr/>
        </p:nvPicPr>
        <p:blipFill rotWithShape="1">
          <a:blip r:embed="rId2">
            <a:extLst>
              <a:ext uri="{28A0092B-C50C-407E-A947-70E740481C1C}">
                <a14:useLocalDpi xmlns:a14="http://schemas.microsoft.com/office/drawing/2010/main" val="0"/>
              </a:ext>
            </a:extLst>
          </a:blip>
          <a:srcRect r="1" b="3611"/>
          <a:stretch/>
        </p:blipFill>
        <p:spPr>
          <a:xfrm>
            <a:off x="3523033" y="2114549"/>
            <a:ext cx="8025499" cy="4099983"/>
          </a:xfrm>
          <a:prstGeom prst="rect">
            <a:avLst/>
          </a:prstGeom>
        </p:spPr>
      </p:pic>
      <p:sp>
        <p:nvSpPr>
          <p:cNvPr id="17" name="Rectangle 16">
            <a:extLst>
              <a:ext uri="{FF2B5EF4-FFF2-40B4-BE49-F238E27FC236}">
                <a16:creationId xmlns:a16="http://schemas.microsoft.com/office/drawing/2014/main" id="{4C61BD32-7542-4D52-BA5A-3ADE869BF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asellaDiTesto 1">
            <a:extLst>
              <a:ext uri="{FF2B5EF4-FFF2-40B4-BE49-F238E27FC236}">
                <a16:creationId xmlns:a16="http://schemas.microsoft.com/office/drawing/2014/main" id="{9512A0AB-5B01-42ED-A839-E2553D0E7557}"/>
              </a:ext>
            </a:extLst>
          </p:cNvPr>
          <p:cNvSpPr txBox="1"/>
          <p:nvPr/>
        </p:nvSpPr>
        <p:spPr>
          <a:xfrm>
            <a:off x="911903" y="889843"/>
            <a:ext cx="2028825" cy="4524315"/>
          </a:xfrm>
          <a:prstGeom prst="rect">
            <a:avLst/>
          </a:prstGeom>
          <a:noFill/>
        </p:spPr>
        <p:txBody>
          <a:bodyPr wrap="square" rtlCol="0">
            <a:spAutoFit/>
          </a:bodyPr>
          <a:lstStyle/>
          <a:p>
            <a:r>
              <a:rPr lang="it-IT" dirty="0"/>
              <a:t>Per testimoniare, per vivere la rete come luogo di comunione, per essere una presenza capace di creare unità la consacrata è chiamata a stare con Cristo, come la vasca di una solida fontana in pietra che raccoglie l’acqua della vita per poi donarla a tempo opportuno.</a:t>
            </a:r>
          </a:p>
        </p:txBody>
      </p:sp>
      <p:sp>
        <p:nvSpPr>
          <p:cNvPr id="3" name="Rettangolo 2">
            <a:extLst>
              <a:ext uri="{FF2B5EF4-FFF2-40B4-BE49-F238E27FC236}">
                <a16:creationId xmlns:a16="http://schemas.microsoft.com/office/drawing/2014/main" id="{B3CE4891-42C1-4F89-A4C3-CE0D715A5344}"/>
              </a:ext>
            </a:extLst>
          </p:cNvPr>
          <p:cNvSpPr/>
          <p:nvPr/>
        </p:nvSpPr>
        <p:spPr>
          <a:xfrm>
            <a:off x="4467225" y="809625"/>
            <a:ext cx="5229225" cy="824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Stare con Cristo per comunicare «veramente»</a:t>
            </a:r>
          </a:p>
        </p:txBody>
      </p:sp>
    </p:spTree>
    <p:extLst>
      <p:ext uri="{BB962C8B-B14F-4D97-AF65-F5344CB8AC3E}">
        <p14:creationId xmlns:p14="http://schemas.microsoft.com/office/powerpoint/2010/main" val="14600571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5AAD02E9-A033-4EF2-9661-E321BDE726FD}"/>
              </a:ext>
            </a:extLst>
          </p:cNvPr>
          <p:cNvSpPr/>
          <p:nvPr/>
        </p:nvSpPr>
        <p:spPr>
          <a:xfrm>
            <a:off x="619124" y="357991"/>
            <a:ext cx="10906125" cy="646331"/>
          </a:xfrm>
          <a:prstGeom prst="rect">
            <a:avLst/>
          </a:prstGeom>
        </p:spPr>
        <p:txBody>
          <a:bodyPr wrap="square">
            <a:spAutoFit/>
          </a:bodyPr>
          <a:lstStyle/>
          <a:p>
            <a:endParaRPr lang="it-IT" dirty="0"/>
          </a:p>
          <a:p>
            <a:r>
              <a:rPr lang="it-IT" dirty="0"/>
              <a:t> </a:t>
            </a:r>
          </a:p>
        </p:txBody>
      </p:sp>
      <p:sp>
        <p:nvSpPr>
          <p:cNvPr id="4" name="Rettangolo 3">
            <a:extLst>
              <a:ext uri="{FF2B5EF4-FFF2-40B4-BE49-F238E27FC236}">
                <a16:creationId xmlns:a16="http://schemas.microsoft.com/office/drawing/2014/main" id="{120E2EC1-6966-4713-8A2E-B32DE511E892}"/>
              </a:ext>
            </a:extLst>
          </p:cNvPr>
          <p:cNvSpPr/>
          <p:nvPr/>
        </p:nvSpPr>
        <p:spPr>
          <a:xfrm>
            <a:off x="133349" y="110341"/>
            <a:ext cx="5962651" cy="5869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Lavoro a gruppi del pomeriggio del 3.8. Scheda 1</a:t>
            </a:r>
          </a:p>
        </p:txBody>
      </p:sp>
      <p:sp>
        <p:nvSpPr>
          <p:cNvPr id="5" name="CasellaDiTesto 4">
            <a:extLst>
              <a:ext uri="{FF2B5EF4-FFF2-40B4-BE49-F238E27FC236}">
                <a16:creationId xmlns:a16="http://schemas.microsoft.com/office/drawing/2014/main" id="{D6176BE2-A667-42BC-971A-825BAF5513DC}"/>
              </a:ext>
            </a:extLst>
          </p:cNvPr>
          <p:cNvSpPr txBox="1"/>
          <p:nvPr/>
        </p:nvSpPr>
        <p:spPr>
          <a:xfrm>
            <a:off x="1200150" y="1628775"/>
            <a:ext cx="8686800" cy="369332"/>
          </a:xfrm>
          <a:prstGeom prst="rect">
            <a:avLst/>
          </a:prstGeom>
          <a:noFill/>
        </p:spPr>
        <p:txBody>
          <a:bodyPr wrap="square" rtlCol="0">
            <a:spAutoFit/>
          </a:bodyPr>
          <a:lstStyle/>
          <a:p>
            <a:endParaRPr lang="it-IT" dirty="0"/>
          </a:p>
        </p:txBody>
      </p:sp>
      <p:sp>
        <p:nvSpPr>
          <p:cNvPr id="13" name="Rettangolo 12">
            <a:extLst>
              <a:ext uri="{FF2B5EF4-FFF2-40B4-BE49-F238E27FC236}">
                <a16:creationId xmlns:a16="http://schemas.microsoft.com/office/drawing/2014/main" id="{023D275D-6342-491C-95A6-0EB5577C1E2D}"/>
              </a:ext>
            </a:extLst>
          </p:cNvPr>
          <p:cNvSpPr/>
          <p:nvPr/>
        </p:nvSpPr>
        <p:spPr>
          <a:xfrm>
            <a:off x="276225" y="1213276"/>
            <a:ext cx="11163300" cy="1200329"/>
          </a:xfrm>
          <a:prstGeom prst="rect">
            <a:avLst/>
          </a:prstGeom>
        </p:spPr>
        <p:txBody>
          <a:bodyPr wrap="square">
            <a:spAutoFit/>
          </a:bodyPr>
          <a:lstStyle/>
          <a:p>
            <a:r>
              <a:rPr lang="it-IT" dirty="0"/>
              <a:t>La tecnologia, </a:t>
            </a:r>
            <a:r>
              <a:rPr lang="it-IT" b="1" dirty="0"/>
              <a:t>scrive Benedetto XVI nella Caritas in </a:t>
            </a:r>
            <a:r>
              <a:rPr lang="it-IT" b="1" dirty="0" err="1"/>
              <a:t>Veritate</a:t>
            </a:r>
            <a:r>
              <a:rPr lang="it-IT" dirty="0"/>
              <a:t>, «è un fatto profondamente umano, legato alla libertà dell’uomo. Nella tecnica si esprime e si conferma la signoria dello spirito sulla materia». La tecnologia, dunque, esprime la capacità dell’uomo di </a:t>
            </a:r>
            <a:r>
              <a:rPr lang="it-IT" b="1" dirty="0"/>
              <a:t>organizzare la materia in un progetto di valore spirituale.  </a:t>
            </a:r>
          </a:p>
          <a:p>
            <a:r>
              <a:rPr lang="it-IT" dirty="0"/>
              <a:t> </a:t>
            </a:r>
          </a:p>
        </p:txBody>
      </p:sp>
      <p:sp>
        <p:nvSpPr>
          <p:cNvPr id="14" name="Rettangolo 13">
            <a:extLst>
              <a:ext uri="{FF2B5EF4-FFF2-40B4-BE49-F238E27FC236}">
                <a16:creationId xmlns:a16="http://schemas.microsoft.com/office/drawing/2014/main" id="{0766338E-4E25-4058-AC01-BC8DD8F9F4FA}"/>
              </a:ext>
            </a:extLst>
          </p:cNvPr>
          <p:cNvSpPr/>
          <p:nvPr/>
        </p:nvSpPr>
        <p:spPr>
          <a:xfrm>
            <a:off x="276225" y="3429000"/>
            <a:ext cx="11363325" cy="2862322"/>
          </a:xfrm>
          <a:prstGeom prst="rect">
            <a:avLst/>
          </a:prstGeom>
        </p:spPr>
        <p:txBody>
          <a:bodyPr wrap="square">
            <a:spAutoFit/>
          </a:bodyPr>
          <a:lstStyle/>
          <a:p>
            <a:r>
              <a:rPr lang="it-IT" dirty="0"/>
              <a:t> </a:t>
            </a:r>
            <a:r>
              <a:rPr lang="it-IT" b="1" dirty="0"/>
              <a:t>Benedetto XVI nel suo messaggio per la Giornata Mondiale delle Comunicazioni del 2009 </a:t>
            </a:r>
            <a:r>
              <a:rPr lang="it-IT" dirty="0"/>
              <a:t>ha letto teologicamente il desiderio di essere in rete che, scrive il Papa, «va letto piuttosto come riflesso della nostra partecipazione al comunicativo ed unificante amore di Dio, che vuol fare dell’intera umanità un’unica famiglia». </a:t>
            </a:r>
          </a:p>
          <a:p>
            <a:r>
              <a:rPr lang="it-IT" b="1" dirty="0"/>
              <a:t>Domande:</a:t>
            </a:r>
          </a:p>
          <a:p>
            <a:pPr marL="285750" indent="-285750">
              <a:buFont typeface="Arial" panose="020B0604020202020204" pitchFamily="34" charset="0"/>
              <a:buChar char="•"/>
            </a:pPr>
            <a:r>
              <a:rPr lang="it-IT" dirty="0"/>
              <a:t>La rete ti distrae o ti avvicina a Dio? Ti allontana o ti avvicina al prossimo (quello connesso e quello fisico)?</a:t>
            </a:r>
          </a:p>
          <a:p>
            <a:pPr marL="285750" indent="-285750">
              <a:buFont typeface="Arial" panose="020B0604020202020204" pitchFamily="34" charset="0"/>
              <a:buChar char="•"/>
            </a:pPr>
            <a:r>
              <a:rPr lang="it-IT" dirty="0"/>
              <a:t>Come vivi da un punto di vista spirituale la tua appartenenza ad un mondo in cambiamento che diventa sempre di più tecnologico, web compreso?</a:t>
            </a:r>
          </a:p>
          <a:p>
            <a:pPr marL="285750" indent="-285750">
              <a:buFont typeface="Arial" panose="020B0604020202020204" pitchFamily="34" charset="0"/>
              <a:buChar char="•"/>
            </a:pPr>
            <a:r>
              <a:rPr lang="it-IT" dirty="0"/>
              <a:t>Far maturare la Rete da luogo di «connessione» a luogo di «comunione», cosa può voler dire per la tua esperienza personale dopo quanto hai sentito in queste giornate?</a:t>
            </a:r>
          </a:p>
          <a:p>
            <a:pPr marL="285750" indent="-285750">
              <a:buFont typeface="Arial" panose="020B0604020202020204" pitchFamily="34" charset="0"/>
              <a:buChar char="•"/>
            </a:pPr>
            <a:endParaRPr lang="it-IT" dirty="0"/>
          </a:p>
        </p:txBody>
      </p:sp>
      <p:sp>
        <p:nvSpPr>
          <p:cNvPr id="15" name="Rettangolo 14">
            <a:extLst>
              <a:ext uri="{FF2B5EF4-FFF2-40B4-BE49-F238E27FC236}">
                <a16:creationId xmlns:a16="http://schemas.microsoft.com/office/drawing/2014/main" id="{1839BAB2-A2D4-4687-B493-51AFA989D0AB}"/>
              </a:ext>
            </a:extLst>
          </p:cNvPr>
          <p:cNvSpPr/>
          <p:nvPr/>
        </p:nvSpPr>
        <p:spPr>
          <a:xfrm>
            <a:off x="252411" y="2105561"/>
            <a:ext cx="11639550" cy="1323439"/>
          </a:xfrm>
          <a:prstGeom prst="rect">
            <a:avLst/>
          </a:prstGeom>
        </p:spPr>
        <p:txBody>
          <a:bodyPr wrap="square">
            <a:spAutoFit/>
          </a:bodyPr>
          <a:lstStyle/>
          <a:p>
            <a:r>
              <a:rPr lang="it-IT" sz="1600" dirty="0">
                <a:solidFill>
                  <a:srgbClr val="222222"/>
                </a:solidFill>
                <a:latin typeface="Open Sans"/>
              </a:rPr>
              <a:t>F</a:t>
            </a:r>
            <a:r>
              <a:rPr lang="it-IT" sz="1600" b="1" dirty="0">
                <a:solidFill>
                  <a:srgbClr val="222222"/>
                </a:solidFill>
                <a:latin typeface="Open Sans"/>
              </a:rPr>
              <a:t>rancesco nella Laudato </a:t>
            </a:r>
            <a:r>
              <a:rPr lang="it-IT" sz="1600" b="1" dirty="0" err="1">
                <a:solidFill>
                  <a:srgbClr val="222222"/>
                </a:solidFill>
                <a:latin typeface="Open Sans"/>
              </a:rPr>
              <a:t>si’</a:t>
            </a:r>
            <a:r>
              <a:rPr lang="it-IT" sz="1600" b="1" dirty="0">
                <a:solidFill>
                  <a:srgbClr val="222222"/>
                </a:solidFill>
                <a:latin typeface="Open Sans"/>
              </a:rPr>
              <a:t> n. 47 </a:t>
            </a:r>
            <a:r>
              <a:rPr lang="it-IT" sz="1600" dirty="0">
                <a:solidFill>
                  <a:srgbClr val="222222"/>
                </a:solidFill>
                <a:latin typeface="Open Sans"/>
              </a:rPr>
              <a:t>chiede che si agisca affinché i nuovi mezzi di comunicazione sociale “si traducano in un nuovo sviluppo culturale dell’umanità e non in un deterioramento della sua ricchezza più profonda”. E avverte che “i mezzi attuali permettono che comunichiamo tra noi e che condividiamo conoscenze e affetti” ma “a volte anche ci impediscono di prendere contatto diretto con l’angoscia, con il tremore, con la gioia dell’altro e con la complessità della sua esperienza personale”. </a:t>
            </a:r>
            <a:endParaRPr lang="it-IT" sz="1600" dirty="0"/>
          </a:p>
        </p:txBody>
      </p:sp>
    </p:spTree>
    <p:extLst>
      <p:ext uri="{BB962C8B-B14F-4D97-AF65-F5344CB8AC3E}">
        <p14:creationId xmlns:p14="http://schemas.microsoft.com/office/powerpoint/2010/main" val="11198499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175" y="285750"/>
            <a:ext cx="10667463" cy="7478970"/>
          </a:xfrm>
          <a:prstGeom prst="rect">
            <a:avLst/>
          </a:prstGeom>
          <a:noFill/>
        </p:spPr>
        <p:txBody>
          <a:bodyPr wrap="square" rtlCol="0">
            <a:spAutoFit/>
          </a:bodyPr>
          <a:lstStyle/>
          <a:p>
            <a:endParaRPr lang="it-CH" dirty="0"/>
          </a:p>
          <a:p>
            <a:r>
              <a:rPr lang="it-CH" sz="2800" b="1" dirty="0"/>
              <a:t>Bibliografia principale del percorso </a:t>
            </a:r>
          </a:p>
          <a:p>
            <a:r>
              <a:rPr lang="it-IT" sz="1600" i="1" cap="small" dirty="0">
                <a:latin typeface="Arial" panose="020B0604020202020204" pitchFamily="34" charset="0"/>
                <a:cs typeface="Arial" panose="020B0604020202020204" pitchFamily="34" charset="0"/>
              </a:rPr>
              <a:t>  C</a:t>
            </a:r>
            <a:r>
              <a:rPr lang="it-IT" sz="1600" cap="small" dirty="0">
                <a:latin typeface="Arial" panose="020B0604020202020204" pitchFamily="34" charset="0"/>
                <a:cs typeface="Arial" panose="020B0604020202020204" pitchFamily="34" charset="0"/>
              </a:rPr>
              <a:t>ongregazione per gli istituti di vita consacrata e le società di vita apostolica</a:t>
            </a:r>
            <a:r>
              <a:rPr lang="it-IT" sz="1600" i="1"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Istruzione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Ecclesiae</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Sponsae</a:t>
            </a:r>
            <a:r>
              <a:rPr lang="it-IT" sz="1600" i="1" dirty="0">
                <a:latin typeface="Arial" panose="020B0604020202020204" pitchFamily="34" charset="0"/>
                <a:cs typeface="Arial" panose="020B0604020202020204" pitchFamily="34" charset="0"/>
              </a:rPr>
              <a:t> Imago, sull’</a:t>
            </a:r>
            <a:r>
              <a:rPr lang="it-IT" sz="1600" i="1" dirty="0" err="1">
                <a:latin typeface="Arial" panose="020B0604020202020204" pitchFamily="34" charset="0"/>
                <a:cs typeface="Arial" panose="020B0604020202020204" pitchFamily="34" charset="0"/>
              </a:rPr>
              <a:t>Ordo</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Virginum</a:t>
            </a:r>
            <a:r>
              <a:rPr lang="it-IT" sz="1600" dirty="0">
                <a:latin typeface="Arial" panose="020B0604020202020204" pitchFamily="34" charset="0"/>
                <a:cs typeface="Arial" panose="020B0604020202020204" pitchFamily="34" charset="0"/>
              </a:rPr>
              <a:t>, Roma (8 giugno 2018)</a:t>
            </a:r>
          </a:p>
          <a:p>
            <a:r>
              <a:rPr lang="it-IT" sz="1600" dirty="0">
                <a:latin typeface="Arial" panose="020B0604020202020204" pitchFamily="34" charset="0"/>
                <a:cs typeface="Arial" panose="020B0604020202020204" pitchFamily="34" charset="0"/>
              </a:rPr>
              <a:t> </a:t>
            </a:r>
            <a:r>
              <a:rPr lang="it-IT" sz="1600" dirty="0">
                <a:solidFill>
                  <a:srgbClr val="000000"/>
                </a:solidFill>
                <a:latin typeface="Arial" panose="020B0604020202020204" pitchFamily="34" charset="0"/>
                <a:cs typeface="Arial" panose="020B0604020202020204" pitchFamily="34" charset="0"/>
              </a:rPr>
              <a:t>COMMISSIONE TEOLOGICA INTERNAZIONALE, </a:t>
            </a:r>
            <a:r>
              <a:rPr lang="it-IT" sz="1600" i="1" dirty="0">
                <a:solidFill>
                  <a:srgbClr val="000000"/>
                </a:solidFill>
                <a:latin typeface="Arial" panose="020B0604020202020204" pitchFamily="34" charset="0"/>
                <a:cs typeface="Arial" panose="020B0604020202020204" pitchFamily="34" charset="0"/>
              </a:rPr>
              <a:t>La sinodalità nella vita e nella missione della Chiesa</a:t>
            </a:r>
            <a:r>
              <a:rPr lang="it-IT" sz="1600" dirty="0">
                <a:solidFill>
                  <a:srgbClr val="000000"/>
                </a:solidFill>
                <a:latin typeface="Arial" panose="020B0604020202020204" pitchFamily="34" charset="0"/>
                <a:cs typeface="Arial" panose="020B0604020202020204" pitchFamily="34" charset="0"/>
              </a:rPr>
              <a:t>, Roma, (2 marzo 2018)</a:t>
            </a:r>
          </a:p>
          <a:p>
            <a:endParaRPr lang="it-IT" sz="1600" dirty="0">
              <a:solidFill>
                <a:srgbClr val="000000"/>
              </a:solidFill>
              <a:latin typeface="Arial" panose="020B0604020202020204" pitchFamily="34" charset="0"/>
              <a:cs typeface="Arial" panose="020B0604020202020204" pitchFamily="34" charset="0"/>
            </a:endParaRPr>
          </a:p>
          <a:p>
            <a:endParaRPr lang="it-IT" sz="1600" dirty="0">
              <a:solidFill>
                <a:srgbClr val="000000"/>
              </a:solidFill>
              <a:latin typeface="Arial" panose="020B0604020202020204" pitchFamily="34" charset="0"/>
              <a:cs typeface="Arial" panose="020B0604020202020204" pitchFamily="34" charset="0"/>
            </a:endParaRPr>
          </a:p>
          <a:p>
            <a:r>
              <a:rPr lang="it-IT" sz="1600" dirty="0" err="1">
                <a:latin typeface="Arial" panose="020B0604020202020204" pitchFamily="34" charset="0"/>
                <a:cs typeface="Arial" panose="020B0604020202020204" pitchFamily="34" charset="0"/>
              </a:rPr>
              <a:t>Zygmunt</a:t>
            </a:r>
            <a:r>
              <a:rPr lang="it-IT" sz="1600" dirty="0">
                <a:latin typeface="Arial" panose="020B0604020202020204" pitchFamily="34" charset="0"/>
                <a:cs typeface="Arial" panose="020B0604020202020204" pitchFamily="34" charset="0"/>
              </a:rPr>
              <a:t> BAUMAN, “</a:t>
            </a:r>
            <a:r>
              <a:rPr lang="it-IT" sz="1600" i="1" dirty="0">
                <a:latin typeface="Arial" panose="020B0604020202020204" pitchFamily="34" charset="0"/>
                <a:cs typeface="Arial" panose="020B0604020202020204" pitchFamily="34" charset="0"/>
              </a:rPr>
              <a:t>Alle radici dell’insicurezza</a:t>
            </a:r>
            <a:r>
              <a:rPr lang="it-IT" sz="1600" dirty="0">
                <a:latin typeface="Arial" panose="020B0604020202020204" pitchFamily="34" charset="0"/>
                <a:cs typeface="Arial" panose="020B0604020202020204" pitchFamily="34" charset="0"/>
              </a:rPr>
              <a:t>”, </a:t>
            </a:r>
            <a:r>
              <a:rPr lang="it-IT" sz="1600" i="1" dirty="0">
                <a:latin typeface="Arial" panose="020B0604020202020204" pitchFamily="34" charset="0"/>
                <a:cs typeface="Arial" panose="020B0604020202020204" pitchFamily="34" charset="0"/>
              </a:rPr>
              <a:t>Corriere della Sera</a:t>
            </a:r>
            <a:r>
              <a:rPr lang="it-IT" sz="1600" dirty="0">
                <a:latin typeface="Arial" panose="020B0604020202020204" pitchFamily="34" charset="0"/>
                <a:cs typeface="Arial" panose="020B0604020202020204" pitchFamily="34" charset="0"/>
              </a:rPr>
              <a:t>, 26 luglio 2016, 7.</a:t>
            </a:r>
          </a:p>
          <a:p>
            <a:r>
              <a:rPr lang="it-IT" sz="1600" dirty="0" err="1">
                <a:latin typeface="Arial" panose="020B0604020202020204" pitchFamily="34" charset="0"/>
                <a:cs typeface="Arial" panose="020B0604020202020204" pitchFamily="34" charset="0"/>
              </a:rPr>
              <a:t>Zygmunt</a:t>
            </a:r>
            <a:r>
              <a:rPr lang="it-IT" sz="1600" dirty="0">
                <a:latin typeface="Arial" panose="020B0604020202020204" pitchFamily="34" charset="0"/>
                <a:cs typeface="Arial" panose="020B0604020202020204" pitchFamily="34" charset="0"/>
              </a:rPr>
              <a:t> BAUMAN, </a:t>
            </a:r>
            <a:r>
              <a:rPr lang="it-IT" sz="1600" i="1" dirty="0">
                <a:latin typeface="Arial" panose="020B0604020202020204" pitchFamily="34" charset="0"/>
                <a:cs typeface="Arial" panose="020B0604020202020204" pitchFamily="34" charset="0"/>
              </a:rPr>
              <a:t>Modernità liquida</a:t>
            </a:r>
            <a:r>
              <a:rPr lang="it-IT" sz="1600" dirty="0">
                <a:latin typeface="Arial" panose="020B0604020202020204" pitchFamily="34" charset="0"/>
                <a:cs typeface="Arial" panose="020B0604020202020204" pitchFamily="34" charset="0"/>
              </a:rPr>
              <a:t>, ed. Laterza, Roma – Bari 2011.</a:t>
            </a:r>
          </a:p>
          <a:p>
            <a:r>
              <a:rPr lang="it-CH" sz="1600" dirty="0">
                <a:latin typeface="Arial" panose="020B0604020202020204" pitchFamily="34" charset="0"/>
                <a:cs typeface="Arial" panose="020B0604020202020204" pitchFamily="34" charset="0"/>
              </a:rPr>
              <a:t>Marshall. MCLUHAN, </a:t>
            </a:r>
            <a:r>
              <a:rPr lang="it-CH" sz="1600" i="1" dirty="0">
                <a:latin typeface="Arial" panose="020B0604020202020204" pitchFamily="34" charset="0"/>
                <a:cs typeface="Arial" panose="020B0604020202020204" pitchFamily="34" charset="0"/>
              </a:rPr>
              <a:t>La legge dei Media</a:t>
            </a:r>
            <a:r>
              <a:rPr lang="it-CH" sz="1600" dirty="0">
                <a:latin typeface="Arial" panose="020B0604020202020204" pitchFamily="34" charset="0"/>
                <a:cs typeface="Arial" panose="020B0604020202020204" pitchFamily="34" charset="0"/>
              </a:rPr>
              <a:t>, Ed. Il Lavoro, Roma 1994</a:t>
            </a:r>
          </a:p>
          <a:p>
            <a:r>
              <a:rPr lang="it-CH" sz="1600" dirty="0">
                <a:latin typeface="Arial" panose="020B0604020202020204" pitchFamily="34" charset="0"/>
                <a:cs typeface="Arial" panose="020B0604020202020204" pitchFamily="34" charset="0"/>
              </a:rPr>
              <a:t>Tonino </a:t>
            </a:r>
            <a:r>
              <a:rPr lang="it-IT" sz="1600" dirty="0">
                <a:latin typeface="Arial" panose="020B0604020202020204" pitchFamily="34" charset="0"/>
                <a:cs typeface="Arial" panose="020B0604020202020204" pitchFamily="34" charset="0"/>
              </a:rPr>
              <a:t>CANTELMI, Pasquale LASELVA, </a:t>
            </a:r>
            <a:r>
              <a:rPr lang="it-IT" sz="1600" i="1" dirty="0">
                <a:latin typeface="Arial" panose="020B0604020202020204" pitchFamily="34" charset="0"/>
                <a:cs typeface="Arial" panose="020B0604020202020204" pitchFamily="34" charset="0"/>
              </a:rPr>
              <a:t>La vita consacrata come risposta al nostro tempo,</a:t>
            </a:r>
            <a:r>
              <a:rPr lang="it-IT" sz="1600" dirty="0">
                <a:latin typeface="Arial" panose="020B0604020202020204" pitchFamily="34" charset="0"/>
                <a:cs typeface="Arial" panose="020B0604020202020204" pitchFamily="34" charset="0"/>
              </a:rPr>
              <a:t> Ed. Art, Roma 2010.</a:t>
            </a:r>
          </a:p>
          <a:p>
            <a:r>
              <a:rPr lang="it-IT" sz="1600" dirty="0">
                <a:latin typeface="Arial" panose="020B0604020202020204" pitchFamily="34" charset="0"/>
                <a:cs typeface="Arial" panose="020B0604020202020204" pitchFamily="34" charset="0"/>
              </a:rPr>
              <a:t>Tonino CANTELMI</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Tecnoliquidità</a:t>
            </a:r>
            <a:r>
              <a:rPr lang="it-IT" sz="1600" i="1" dirty="0">
                <a:latin typeface="Arial" panose="020B0604020202020204" pitchFamily="34" charset="0"/>
                <a:cs typeface="Arial" panose="020B0604020202020204" pitchFamily="34" charset="0"/>
              </a:rPr>
              <a:t>, </a:t>
            </a:r>
            <a:r>
              <a:rPr lang="it-IT" sz="1600" dirty="0">
                <a:latin typeface="Arial" panose="020B0604020202020204" pitchFamily="34" charset="0"/>
                <a:cs typeface="Arial" panose="020B0604020202020204" pitchFamily="34" charset="0"/>
              </a:rPr>
              <a:t>San Paolo, 2013.</a:t>
            </a:r>
          </a:p>
          <a:p>
            <a:r>
              <a:rPr lang="it-IT" sz="1600" dirty="0">
                <a:latin typeface="Arial" panose="020B0604020202020204" pitchFamily="34" charset="0"/>
                <a:cs typeface="Arial" panose="020B0604020202020204" pitchFamily="34" charset="0"/>
              </a:rPr>
              <a:t>Tonino CANTELMI, Massimo TALLI, M. Beatrice TORO, </a:t>
            </a:r>
            <a:r>
              <a:rPr lang="it-IT" sz="1600" i="1" dirty="0">
                <a:latin typeface="Arial" panose="020B0604020202020204" pitchFamily="34" charset="0"/>
                <a:cs typeface="Arial" panose="020B0604020202020204" pitchFamily="34" charset="0"/>
              </a:rPr>
              <a:t>Avatar, Dislocazioni mentali, personalità tecno-mediate, derive autistiche e condotte fuori controllo, </a:t>
            </a:r>
            <a:r>
              <a:rPr lang="it-IT" sz="1600" dirty="0">
                <a:latin typeface="Arial" panose="020B0604020202020204" pitchFamily="34" charset="0"/>
                <a:cs typeface="Arial" panose="020B0604020202020204" pitchFamily="34" charset="0"/>
              </a:rPr>
              <a:t>Edizioni Magi, Roma 2011.</a:t>
            </a:r>
          </a:p>
          <a:p>
            <a:r>
              <a:rPr lang="it-CH" sz="1600" dirty="0">
                <a:latin typeface="Arial" panose="020B0604020202020204" pitchFamily="34" charset="0"/>
                <a:cs typeface="Arial" panose="020B0604020202020204" pitchFamily="34" charset="0"/>
              </a:rPr>
              <a:t>Antonio SPADARO, </a:t>
            </a:r>
            <a:r>
              <a:rPr lang="it-CH" sz="1600" i="1" dirty="0" err="1">
                <a:latin typeface="Arial" panose="020B0604020202020204" pitchFamily="34" charset="0"/>
                <a:cs typeface="Arial" panose="020B0604020202020204" pitchFamily="34" charset="0"/>
              </a:rPr>
              <a:t>Cyberteologia</a:t>
            </a:r>
            <a:r>
              <a:rPr lang="it-CH" sz="1600" i="1" dirty="0">
                <a:latin typeface="Arial" panose="020B0604020202020204" pitchFamily="34" charset="0"/>
                <a:cs typeface="Arial" panose="020B0604020202020204" pitchFamily="34" charset="0"/>
              </a:rPr>
              <a:t>, pensare il cristianesimo al tempo della rete, </a:t>
            </a:r>
            <a:r>
              <a:rPr lang="it-CH" sz="1600" dirty="0">
                <a:latin typeface="Arial" panose="020B0604020202020204" pitchFamily="34" charset="0"/>
                <a:cs typeface="Arial" panose="020B0604020202020204" pitchFamily="34" charset="0"/>
              </a:rPr>
              <a:t>Vita e Pensiero, Milano 2012.</a:t>
            </a:r>
          </a:p>
          <a:p>
            <a:r>
              <a:rPr lang="it-CH" sz="1600" dirty="0">
                <a:latin typeface="Arial" panose="020B0604020202020204" pitchFamily="34" charset="0"/>
                <a:cs typeface="Arial" panose="020B0604020202020204" pitchFamily="34" charset="0"/>
              </a:rPr>
              <a:t>Antonio SPADARO, </a:t>
            </a:r>
            <a:r>
              <a:rPr lang="it-CH" sz="1600" i="1" dirty="0">
                <a:latin typeface="Arial" panose="020B0604020202020204" pitchFamily="34" charset="0"/>
                <a:cs typeface="Arial" panose="020B0604020202020204" pitchFamily="34" charset="0"/>
              </a:rPr>
              <a:t>Quando la fede si fa social, </a:t>
            </a:r>
            <a:r>
              <a:rPr lang="it-CH" sz="1600" dirty="0">
                <a:latin typeface="Arial" panose="020B0604020202020204" pitchFamily="34" charset="0"/>
                <a:cs typeface="Arial" panose="020B0604020202020204" pitchFamily="34" charset="0"/>
              </a:rPr>
              <a:t>ed. EMI, Bologna 2015.</a:t>
            </a:r>
          </a:p>
          <a:p>
            <a:r>
              <a:rPr lang="it-CH" sz="1600" dirty="0">
                <a:latin typeface="Arial" panose="020B0604020202020204" pitchFamily="34" charset="0"/>
                <a:cs typeface="Arial" panose="020B0604020202020204" pitchFamily="34" charset="0"/>
              </a:rPr>
              <a:t>Antonio SPADARO, </a:t>
            </a:r>
            <a:r>
              <a:rPr lang="it-CH" sz="1600" i="1" dirty="0">
                <a:latin typeface="Arial" panose="020B0604020202020204" pitchFamily="34" charset="0"/>
                <a:cs typeface="Arial" panose="020B0604020202020204" pitchFamily="34" charset="0"/>
              </a:rPr>
              <a:t>Web 2.0. Reti di relazione</a:t>
            </a:r>
            <a:r>
              <a:rPr lang="it-CH" sz="1600" dirty="0">
                <a:latin typeface="Arial" panose="020B0604020202020204" pitchFamily="34" charset="0"/>
                <a:cs typeface="Arial" panose="020B0604020202020204" pitchFamily="34" charset="0"/>
              </a:rPr>
              <a:t>, Milano, Edizioni Paoline, 2010.</a:t>
            </a:r>
          </a:p>
          <a:p>
            <a:r>
              <a:rPr lang="it-CH" sz="1600" dirty="0">
                <a:latin typeface="Arial" panose="020B0604020202020204" pitchFamily="34" charset="0"/>
                <a:cs typeface="Arial" panose="020B0604020202020204" pitchFamily="34" charset="0"/>
              </a:rPr>
              <a:t>Andrea PARAFIORITI, </a:t>
            </a:r>
            <a:r>
              <a:rPr lang="it-CH" sz="1600" i="1" dirty="0">
                <a:latin typeface="Arial" panose="020B0604020202020204" pitchFamily="34" charset="0"/>
                <a:cs typeface="Arial" panose="020B0604020202020204" pitchFamily="34" charset="0"/>
              </a:rPr>
              <a:t>The Big Data e la conoscenza nella società del Web 2.0</a:t>
            </a:r>
            <a:r>
              <a:rPr lang="it-CH" sz="1600" dirty="0">
                <a:latin typeface="Arial" panose="020B0604020202020204" pitchFamily="34" charset="0"/>
                <a:cs typeface="Arial" panose="020B0604020202020204" pitchFamily="34" charset="0"/>
              </a:rPr>
              <a:t>, Ed. Uni </a:t>
            </a:r>
            <a:r>
              <a:rPr lang="it-CH" sz="1600" dirty="0" err="1">
                <a:latin typeface="Arial" panose="020B0604020202020204" pitchFamily="34" charset="0"/>
                <a:cs typeface="Arial" panose="020B0604020202020204" pitchFamily="34" charset="0"/>
              </a:rPr>
              <a:t>RomaTre</a:t>
            </a:r>
            <a:r>
              <a:rPr lang="it-CH" sz="1600" dirty="0">
                <a:latin typeface="Arial" panose="020B0604020202020204" pitchFamily="34" charset="0"/>
                <a:cs typeface="Arial" panose="020B0604020202020204" pitchFamily="34" charset="0"/>
              </a:rPr>
              <a:t>, Roma 2014. </a:t>
            </a:r>
          </a:p>
          <a:p>
            <a:r>
              <a:rPr lang="fr-FR" sz="1600" dirty="0">
                <a:latin typeface="Arial" panose="020B0604020202020204" pitchFamily="34" charset="0"/>
                <a:cs typeface="Arial" panose="020B0604020202020204" pitchFamily="34" charset="0"/>
              </a:rPr>
              <a:t>Eli PARISIER, </a:t>
            </a:r>
            <a:r>
              <a:rPr lang="fr-FR" sz="1600" i="1" dirty="0">
                <a:latin typeface="Arial" panose="020B0604020202020204" pitchFamily="34" charset="0"/>
                <a:cs typeface="Arial" panose="020B0604020202020204" pitchFamily="34" charset="0"/>
              </a:rPr>
              <a:t>The Filter Bubble: What the Internet Is Hiding from You</a:t>
            </a:r>
            <a:r>
              <a:rPr lang="fr-FR" sz="1600" dirty="0">
                <a:latin typeface="Arial" panose="020B0604020202020204" pitchFamily="34" charset="0"/>
                <a:cs typeface="Arial" panose="020B0604020202020204" pitchFamily="34" charset="0"/>
              </a:rPr>
              <a:t>, Penguin Press, New York 2012.</a:t>
            </a:r>
          </a:p>
          <a:p>
            <a:r>
              <a:rPr lang="it-CH" sz="1600" dirty="0">
                <a:latin typeface="Arial" panose="020B0604020202020204" pitchFamily="34" charset="0"/>
                <a:cs typeface="Arial" panose="020B0604020202020204" pitchFamily="34" charset="0"/>
              </a:rPr>
              <a:t>Pierre LEVY, </a:t>
            </a:r>
            <a:r>
              <a:rPr lang="it-CH" sz="1600" i="1" dirty="0">
                <a:latin typeface="Arial" panose="020B0604020202020204" pitchFamily="34" charset="0"/>
                <a:cs typeface="Arial" panose="020B0604020202020204" pitchFamily="34" charset="0"/>
              </a:rPr>
              <a:t>L‘intelligenza collettiva. Per un‘antropologia del cyberspazio</a:t>
            </a:r>
            <a:r>
              <a:rPr lang="it-CH" sz="1600" dirty="0">
                <a:latin typeface="Arial" panose="020B0604020202020204" pitchFamily="34" charset="0"/>
                <a:cs typeface="Arial" panose="020B0604020202020204" pitchFamily="34" charset="0"/>
              </a:rPr>
              <a:t>, Milano, Feltrinelli, 2002</a:t>
            </a:r>
          </a:p>
          <a:p>
            <a:r>
              <a:rPr lang="it-IT" sz="1600" dirty="0">
                <a:latin typeface="Arial" panose="020B0604020202020204" pitchFamily="34" charset="0"/>
                <a:cs typeface="Arial" panose="020B0604020202020204" pitchFamily="34" charset="0"/>
              </a:rPr>
              <a:t>Chiara GIACCARDI, (a cura di) </a:t>
            </a:r>
            <a:r>
              <a:rPr lang="it-IT" sz="1600" i="1" dirty="0">
                <a:latin typeface="Arial" panose="020B0604020202020204" pitchFamily="34" charset="0"/>
                <a:cs typeface="Arial" panose="020B0604020202020204" pitchFamily="34" charset="0"/>
              </a:rPr>
              <a:t>Abitanti della rete,</a:t>
            </a:r>
            <a:r>
              <a:rPr lang="it-IT" sz="1600" dirty="0">
                <a:latin typeface="Arial" panose="020B0604020202020204" pitchFamily="34" charset="0"/>
                <a:cs typeface="Arial" panose="020B0604020202020204" pitchFamily="34" charset="0"/>
              </a:rPr>
              <a:t> Ed. Vita e Pensiero, Milano 2010.</a:t>
            </a:r>
            <a:endParaRPr lang="it-CH" sz="1600" dirty="0">
              <a:latin typeface="Arial" panose="020B0604020202020204" pitchFamily="34" charset="0"/>
              <a:cs typeface="Arial" panose="020B0604020202020204" pitchFamily="34" charset="0"/>
            </a:endParaRPr>
          </a:p>
          <a:p>
            <a:r>
              <a:rPr lang="it-IT" sz="1600" dirty="0">
                <a:latin typeface="Arial" panose="020B0604020202020204" pitchFamily="34" charset="0"/>
                <a:cs typeface="Arial" panose="020B0604020202020204" pitchFamily="34" charset="0"/>
              </a:rPr>
              <a:t>Daniel BURASCHI, Maria José AGUILAR-IDANEZ, </a:t>
            </a:r>
            <a:r>
              <a:rPr lang="it-IT" sz="1600" i="1" dirty="0" err="1">
                <a:latin typeface="Arial" panose="020B0604020202020204" pitchFamily="34" charset="0"/>
                <a:cs typeface="Arial" panose="020B0604020202020204" pitchFamily="34" charset="0"/>
              </a:rPr>
              <a:t>Comunicación</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participtiva</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antirracista</a:t>
            </a:r>
            <a:r>
              <a:rPr lang="it-IT" sz="1600" i="1" dirty="0">
                <a:latin typeface="Arial" panose="020B0604020202020204" pitchFamily="34" charset="0"/>
                <a:cs typeface="Arial" panose="020B0604020202020204" pitchFamily="34" charset="0"/>
              </a:rPr>
              <a:t>. </a:t>
            </a:r>
            <a:r>
              <a:rPr lang="it-IT" sz="1600" i="1" dirty="0" err="1">
                <a:latin typeface="Arial" panose="020B0604020202020204" pitchFamily="34" charset="0"/>
                <a:cs typeface="Arial" panose="020B0604020202020204" pitchFamily="34" charset="0"/>
              </a:rPr>
              <a:t>Claves</a:t>
            </a:r>
            <a:r>
              <a:rPr lang="it-IT" sz="1600" i="1" dirty="0">
                <a:latin typeface="Arial" panose="020B0604020202020204" pitchFamily="34" charset="0"/>
                <a:cs typeface="Arial" panose="020B0604020202020204" pitchFamily="34" charset="0"/>
              </a:rPr>
              <a:t> para la </a:t>
            </a:r>
            <a:r>
              <a:rPr lang="it-IT" sz="1600" i="1" dirty="0" err="1">
                <a:latin typeface="Arial" panose="020B0604020202020204" pitchFamily="34" charset="0"/>
                <a:cs typeface="Arial" panose="020B0604020202020204" pitchFamily="34" charset="0"/>
              </a:rPr>
              <a:t>acogida</a:t>
            </a:r>
            <a:r>
              <a:rPr lang="it-IT" sz="1600" i="1" dirty="0">
                <a:latin typeface="Arial" panose="020B0604020202020204" pitchFamily="34" charset="0"/>
                <a:cs typeface="Arial" panose="020B0604020202020204" pitchFamily="34" charset="0"/>
              </a:rPr>
              <a:t> comunitaria</a:t>
            </a:r>
            <a:r>
              <a:rPr lang="it-IT" sz="1600" dirty="0">
                <a:latin typeface="Arial" panose="020B0604020202020204" pitchFamily="34" charset="0"/>
                <a:cs typeface="Arial" panose="020B0604020202020204" pitchFamily="34" charset="0"/>
              </a:rPr>
              <a:t>, Mosaico </a:t>
            </a:r>
            <a:r>
              <a:rPr lang="it-IT" sz="1600" dirty="0" err="1">
                <a:latin typeface="Arial" panose="020B0604020202020204" pitchFamily="34" charset="0"/>
                <a:cs typeface="Arial" panose="020B0604020202020204" pitchFamily="34" charset="0"/>
              </a:rPr>
              <a:t>Canarias</a:t>
            </a:r>
            <a:r>
              <a:rPr lang="it-IT" sz="1600" dirty="0">
                <a:latin typeface="Arial" panose="020B0604020202020204" pitchFamily="34" charset="0"/>
                <a:cs typeface="Arial" panose="020B0604020202020204" pitchFamily="34" charset="0"/>
              </a:rPr>
              <a:t>, Tenerife 2017.</a:t>
            </a:r>
          </a:p>
          <a:p>
            <a:r>
              <a:rPr lang="it-IT" sz="1600" dirty="0">
                <a:latin typeface="Arial" panose="020B0604020202020204" pitchFamily="34" charset="0"/>
                <a:cs typeface="Arial" panose="020B0604020202020204" pitchFamily="34" charset="0"/>
              </a:rPr>
              <a:t> </a:t>
            </a:r>
          </a:p>
          <a:p>
            <a:endParaRPr lang="it-CH" sz="1600" dirty="0">
              <a:latin typeface="Arial" panose="020B0604020202020204" pitchFamily="34" charset="0"/>
              <a:cs typeface="Arial" panose="020B0604020202020204" pitchFamily="34" charset="0"/>
            </a:endParaRPr>
          </a:p>
          <a:p>
            <a:endParaRPr lang="it-CH" sz="1600" dirty="0">
              <a:latin typeface="Arial" panose="020B0604020202020204" pitchFamily="34" charset="0"/>
              <a:cs typeface="Arial" panose="020B0604020202020204" pitchFamily="34" charset="0"/>
            </a:endParaRPr>
          </a:p>
          <a:p>
            <a:pPr marL="342900" indent="-342900">
              <a:buAutoNum type="alphaUcPeriod"/>
            </a:pPr>
            <a:endParaRPr lang="it-CH" sz="1600" dirty="0">
              <a:latin typeface="Arial" panose="020B0604020202020204" pitchFamily="34" charset="0"/>
              <a:cs typeface="Arial" panose="020B0604020202020204" pitchFamily="34" charset="0"/>
            </a:endParaRPr>
          </a:p>
          <a:p>
            <a:endParaRPr lang="it-CH" dirty="0"/>
          </a:p>
        </p:txBody>
      </p:sp>
    </p:spTree>
    <p:extLst>
      <p:ext uri="{BB962C8B-B14F-4D97-AF65-F5344CB8AC3E}">
        <p14:creationId xmlns:p14="http://schemas.microsoft.com/office/powerpoint/2010/main" val="618398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4DB1F0FE-CAEA-473A-A6B0-FC38F37E859A}"/>
              </a:ext>
            </a:extLst>
          </p:cNvPr>
          <p:cNvSpPr/>
          <p:nvPr/>
        </p:nvSpPr>
        <p:spPr>
          <a:xfrm>
            <a:off x="1362075" y="747712"/>
            <a:ext cx="9248775" cy="5362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5400" dirty="0"/>
              <a:t>2 - Sinodalità e comunicazione partecipativa </a:t>
            </a:r>
          </a:p>
          <a:p>
            <a:pPr algn="ctr"/>
            <a:r>
              <a:rPr lang="it-IT" sz="5400" dirty="0"/>
              <a:t>alla luce degli auspici </a:t>
            </a:r>
          </a:p>
          <a:p>
            <a:pPr algn="ctr"/>
            <a:r>
              <a:rPr lang="it-IT" sz="5400" dirty="0"/>
              <a:t>dell’istruzione vaticana </a:t>
            </a:r>
          </a:p>
          <a:p>
            <a:pPr algn="ctr"/>
            <a:r>
              <a:rPr lang="it-IT" sz="5400" dirty="0"/>
              <a:t>sull’</a:t>
            </a:r>
            <a:r>
              <a:rPr lang="it-IT" sz="5400" dirty="0" err="1"/>
              <a:t>Ordo</a:t>
            </a:r>
            <a:r>
              <a:rPr lang="it-IT" sz="5400" dirty="0"/>
              <a:t> </a:t>
            </a:r>
            <a:r>
              <a:rPr lang="it-IT" sz="5400" dirty="0" err="1"/>
              <a:t>Virginum</a:t>
            </a:r>
            <a:endParaRPr lang="it-IT" sz="5400" dirty="0"/>
          </a:p>
          <a:p>
            <a:pPr algn="ctr"/>
            <a:r>
              <a:rPr lang="it-IT" sz="5400" dirty="0"/>
              <a:t> </a:t>
            </a:r>
            <a:r>
              <a:rPr lang="it-IT" sz="5400" dirty="0" err="1"/>
              <a:t>Ecclesiae</a:t>
            </a:r>
            <a:r>
              <a:rPr lang="it-IT" sz="5400" dirty="0"/>
              <a:t> </a:t>
            </a:r>
            <a:r>
              <a:rPr lang="it-IT" sz="5400" dirty="0" err="1"/>
              <a:t>Sponsae</a:t>
            </a:r>
            <a:r>
              <a:rPr lang="it-IT" sz="5400" dirty="0"/>
              <a:t> Imago  </a:t>
            </a:r>
          </a:p>
        </p:txBody>
      </p:sp>
    </p:spTree>
    <p:extLst>
      <p:ext uri="{BB962C8B-B14F-4D97-AF65-F5344CB8AC3E}">
        <p14:creationId xmlns:p14="http://schemas.microsoft.com/office/powerpoint/2010/main" val="2113821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1A095048-8DBC-490C-9102-5EF3CB66EB03}"/>
              </a:ext>
            </a:extLst>
          </p:cNvPr>
          <p:cNvSpPr/>
          <p:nvPr/>
        </p:nvSpPr>
        <p:spPr>
          <a:xfrm>
            <a:off x="1077509" y="2911614"/>
            <a:ext cx="6865112" cy="1938992"/>
          </a:xfrm>
          <a:prstGeom prst="rect">
            <a:avLst/>
          </a:prstGeom>
        </p:spPr>
        <p:txBody>
          <a:bodyPr wrap="square">
            <a:spAutoFit/>
          </a:bodyPr>
          <a:lstStyle/>
          <a:p>
            <a:r>
              <a:rPr lang="it-CH" sz="4000" dirty="0"/>
              <a:t>…Cosa vuol dire «comunicare»</a:t>
            </a:r>
          </a:p>
          <a:p>
            <a:r>
              <a:rPr lang="it-CH" sz="4000" dirty="0"/>
              <a:t>… Come comunicare</a:t>
            </a:r>
          </a:p>
          <a:p>
            <a:r>
              <a:rPr lang="it-CH" sz="4000" dirty="0"/>
              <a:t>… Quale modello comunicativo</a:t>
            </a:r>
          </a:p>
        </p:txBody>
      </p:sp>
      <p:pic>
        <p:nvPicPr>
          <p:cNvPr id="5" name="Immagine 4" descr="Immagine che contiene clipart&#10;&#10;Descrizione generata automaticamente">
            <a:extLst>
              <a:ext uri="{FF2B5EF4-FFF2-40B4-BE49-F238E27FC236}">
                <a16:creationId xmlns:a16="http://schemas.microsoft.com/office/drawing/2014/main" id="{CA17FA27-AAB1-40EA-BCC0-BFB1C53BE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621" y="443088"/>
            <a:ext cx="3031934" cy="5476285"/>
          </a:xfrm>
          <a:prstGeom prst="rect">
            <a:avLst/>
          </a:prstGeom>
        </p:spPr>
      </p:pic>
      <p:sp>
        <p:nvSpPr>
          <p:cNvPr id="3" name="CasellaDiTesto 2">
            <a:extLst>
              <a:ext uri="{FF2B5EF4-FFF2-40B4-BE49-F238E27FC236}">
                <a16:creationId xmlns:a16="http://schemas.microsoft.com/office/drawing/2014/main" id="{FCE9D75D-ED29-4F59-B3FB-041E6F3E21FF}"/>
              </a:ext>
            </a:extLst>
          </p:cNvPr>
          <p:cNvSpPr txBox="1"/>
          <p:nvPr/>
        </p:nvSpPr>
        <p:spPr>
          <a:xfrm>
            <a:off x="542925" y="914400"/>
            <a:ext cx="7086600" cy="461665"/>
          </a:xfrm>
          <a:prstGeom prst="rect">
            <a:avLst/>
          </a:prstGeom>
          <a:noFill/>
        </p:spPr>
        <p:txBody>
          <a:bodyPr wrap="square" rtlCol="0">
            <a:spAutoFit/>
          </a:bodyPr>
          <a:lstStyle/>
          <a:p>
            <a:r>
              <a:rPr lang="it-IT" sz="2400" b="1" dirty="0"/>
              <a:t>Per vivere la sinodalità, imparare a comunicare….</a:t>
            </a:r>
          </a:p>
        </p:txBody>
      </p:sp>
      <p:sp>
        <p:nvSpPr>
          <p:cNvPr id="4" name="Bolla: nuvola 3">
            <a:extLst>
              <a:ext uri="{FF2B5EF4-FFF2-40B4-BE49-F238E27FC236}">
                <a16:creationId xmlns:a16="http://schemas.microsoft.com/office/drawing/2014/main" id="{1CD02F8B-3C1E-4C78-8999-6CF3FDF433AF}"/>
              </a:ext>
            </a:extLst>
          </p:cNvPr>
          <p:cNvSpPr/>
          <p:nvPr/>
        </p:nvSpPr>
        <p:spPr>
          <a:xfrm>
            <a:off x="9867900" y="476664"/>
            <a:ext cx="1266825" cy="923925"/>
          </a:xfrm>
          <a:prstGeom prst="cloudCallout">
            <a:avLst>
              <a:gd name="adj1" fmla="val -27600"/>
              <a:gd name="adj2" fmla="val 1006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a:t>Gasp!</a:t>
            </a:r>
          </a:p>
        </p:txBody>
      </p:sp>
    </p:spTree>
    <p:extLst>
      <p:ext uri="{BB962C8B-B14F-4D97-AF65-F5344CB8AC3E}">
        <p14:creationId xmlns:p14="http://schemas.microsoft.com/office/powerpoint/2010/main" val="1783831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5FBDAA15-6B03-41EB-815E-5A56048C785E}"/>
              </a:ext>
            </a:extLst>
          </p:cNvPr>
          <p:cNvSpPr/>
          <p:nvPr/>
        </p:nvSpPr>
        <p:spPr>
          <a:xfrm>
            <a:off x="1798155" y="2011846"/>
            <a:ext cx="2335696" cy="1779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M</a:t>
            </a:r>
          </a:p>
        </p:txBody>
      </p:sp>
      <p:sp>
        <p:nvSpPr>
          <p:cNvPr id="6" name="Freccia a destra 5">
            <a:extLst>
              <a:ext uri="{FF2B5EF4-FFF2-40B4-BE49-F238E27FC236}">
                <a16:creationId xmlns:a16="http://schemas.microsoft.com/office/drawing/2014/main" id="{A298990F-FB10-4630-9803-78C277FC6D4B}"/>
              </a:ext>
            </a:extLst>
          </p:cNvPr>
          <p:cNvSpPr/>
          <p:nvPr/>
        </p:nvSpPr>
        <p:spPr>
          <a:xfrm>
            <a:off x="5067300" y="2581275"/>
            <a:ext cx="1876425" cy="8477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a:extLst>
              <a:ext uri="{FF2B5EF4-FFF2-40B4-BE49-F238E27FC236}">
                <a16:creationId xmlns:a16="http://schemas.microsoft.com/office/drawing/2014/main" id="{14A2E6EB-4459-4141-A16A-15818075F7AB}"/>
              </a:ext>
            </a:extLst>
          </p:cNvPr>
          <p:cNvSpPr/>
          <p:nvPr/>
        </p:nvSpPr>
        <p:spPr>
          <a:xfrm>
            <a:off x="8201025" y="1981200"/>
            <a:ext cx="2543175" cy="1809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4000" b="1" dirty="0"/>
              <a:t>D</a:t>
            </a:r>
          </a:p>
        </p:txBody>
      </p:sp>
      <p:sp>
        <p:nvSpPr>
          <p:cNvPr id="8" name="CasellaDiTesto 7">
            <a:extLst>
              <a:ext uri="{FF2B5EF4-FFF2-40B4-BE49-F238E27FC236}">
                <a16:creationId xmlns:a16="http://schemas.microsoft.com/office/drawing/2014/main" id="{871453E0-9C80-4929-A3FF-2C22C36371D2}"/>
              </a:ext>
            </a:extLst>
          </p:cNvPr>
          <p:cNvSpPr txBox="1"/>
          <p:nvPr/>
        </p:nvSpPr>
        <p:spPr>
          <a:xfrm>
            <a:off x="1371600" y="571500"/>
            <a:ext cx="9925050" cy="769441"/>
          </a:xfrm>
          <a:prstGeom prst="rect">
            <a:avLst/>
          </a:prstGeom>
          <a:noFill/>
        </p:spPr>
        <p:txBody>
          <a:bodyPr wrap="square" rtlCol="0">
            <a:spAutoFit/>
          </a:bodyPr>
          <a:lstStyle/>
          <a:p>
            <a:r>
              <a:rPr lang="it-IT" sz="4400" dirty="0"/>
              <a:t>C’era una volta… (?)</a:t>
            </a:r>
          </a:p>
        </p:txBody>
      </p:sp>
      <p:sp>
        <p:nvSpPr>
          <p:cNvPr id="9" name="Freccia circolare a sinistra 8">
            <a:extLst>
              <a:ext uri="{FF2B5EF4-FFF2-40B4-BE49-F238E27FC236}">
                <a16:creationId xmlns:a16="http://schemas.microsoft.com/office/drawing/2014/main" id="{462787E1-4B8E-4A1C-9729-4FD57F7C5145}"/>
              </a:ext>
            </a:extLst>
          </p:cNvPr>
          <p:cNvSpPr/>
          <p:nvPr/>
        </p:nvSpPr>
        <p:spPr>
          <a:xfrm>
            <a:off x="9229725" y="3429000"/>
            <a:ext cx="1514475" cy="166687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p:txBody>
      </p:sp>
      <p:sp>
        <p:nvSpPr>
          <p:cNvPr id="10" name="CasellaDiTesto 9">
            <a:extLst>
              <a:ext uri="{FF2B5EF4-FFF2-40B4-BE49-F238E27FC236}">
                <a16:creationId xmlns:a16="http://schemas.microsoft.com/office/drawing/2014/main" id="{D022A6C2-8CE2-436F-9FA9-165C5603B063}"/>
              </a:ext>
            </a:extLst>
          </p:cNvPr>
          <p:cNvSpPr txBox="1"/>
          <p:nvPr/>
        </p:nvSpPr>
        <p:spPr>
          <a:xfrm>
            <a:off x="9286875" y="4387989"/>
            <a:ext cx="1047750" cy="707886"/>
          </a:xfrm>
          <a:prstGeom prst="rect">
            <a:avLst/>
          </a:prstGeom>
          <a:noFill/>
        </p:spPr>
        <p:txBody>
          <a:bodyPr wrap="square" rtlCol="0">
            <a:spAutoFit/>
          </a:bodyPr>
          <a:lstStyle/>
          <a:p>
            <a:r>
              <a:rPr lang="it-IT" sz="4000" b="1" dirty="0">
                <a:solidFill>
                  <a:schemeClr val="bg1"/>
                </a:solidFill>
              </a:rPr>
              <a:t>R</a:t>
            </a:r>
          </a:p>
        </p:txBody>
      </p:sp>
    </p:spTree>
    <p:extLst>
      <p:ext uri="{BB962C8B-B14F-4D97-AF65-F5344CB8AC3E}">
        <p14:creationId xmlns:p14="http://schemas.microsoft.com/office/powerpoint/2010/main" val="289155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6">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 name="Immagine 1">
            <a:extLst>
              <a:ext uri="{FF2B5EF4-FFF2-40B4-BE49-F238E27FC236}">
                <a16:creationId xmlns:a16="http://schemas.microsoft.com/office/drawing/2014/main" id="{8911AD13-4D30-4964-8A2E-A4E7EBEFCA7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061859" y="355600"/>
            <a:ext cx="7876134" cy="6299200"/>
          </a:xfrm>
          <a:prstGeom prst="rect">
            <a:avLst/>
          </a:prstGeom>
          <a:noFill/>
        </p:spPr>
      </p:pic>
      <p:sp>
        <p:nvSpPr>
          <p:cNvPr id="3" name="CasellaDiTesto 2">
            <a:extLst>
              <a:ext uri="{FF2B5EF4-FFF2-40B4-BE49-F238E27FC236}">
                <a16:creationId xmlns:a16="http://schemas.microsoft.com/office/drawing/2014/main" id="{2671E875-C1DD-479D-9D8F-1753879E8CA0}"/>
              </a:ext>
            </a:extLst>
          </p:cNvPr>
          <p:cNvSpPr txBox="1"/>
          <p:nvPr/>
        </p:nvSpPr>
        <p:spPr>
          <a:xfrm>
            <a:off x="883920" y="538243"/>
            <a:ext cx="2204716" cy="5632311"/>
          </a:xfrm>
          <a:prstGeom prst="rect">
            <a:avLst/>
          </a:prstGeom>
          <a:noFill/>
        </p:spPr>
        <p:txBody>
          <a:bodyPr wrap="square" rtlCol="0">
            <a:spAutoFit/>
          </a:bodyPr>
          <a:lstStyle/>
          <a:p>
            <a:r>
              <a:rPr lang="it-IT" b="1" dirty="0"/>
              <a:t>La comunicazione è una presenza simultanea di una dinamica di eventi.</a:t>
            </a:r>
          </a:p>
          <a:p>
            <a:endParaRPr lang="it-IT" dirty="0"/>
          </a:p>
          <a:p>
            <a:r>
              <a:rPr lang="it-IT" dirty="0"/>
              <a:t>La comunicazione è uno scambio di </a:t>
            </a:r>
            <a:r>
              <a:rPr lang="it-IT" b="1" dirty="0" err="1"/>
              <a:t>munera</a:t>
            </a:r>
            <a:r>
              <a:rPr lang="it-IT" dirty="0"/>
              <a:t>, da </a:t>
            </a:r>
            <a:r>
              <a:rPr lang="it-IT" dirty="0" err="1"/>
              <a:t>munus</a:t>
            </a:r>
            <a:r>
              <a:rPr lang="it-IT" dirty="0"/>
              <a:t> quindi di qualcosa che rimanda al </a:t>
            </a:r>
          </a:p>
          <a:p>
            <a:r>
              <a:rPr lang="it-IT" b="1" dirty="0"/>
              <a:t>dono e all’impegno comune.</a:t>
            </a:r>
          </a:p>
          <a:p>
            <a:endParaRPr lang="it-IT" b="1" dirty="0"/>
          </a:p>
          <a:p>
            <a:r>
              <a:rPr lang="it-IT" b="1" dirty="0"/>
              <a:t>Dal XVII secolo il senso di comunicazione viene ridotto al «mezzo», allo «strumento», alla «via di comunicazione».</a:t>
            </a:r>
          </a:p>
        </p:txBody>
      </p:sp>
    </p:spTree>
    <p:extLst>
      <p:ext uri="{BB962C8B-B14F-4D97-AF65-F5344CB8AC3E}">
        <p14:creationId xmlns:p14="http://schemas.microsoft.com/office/powerpoint/2010/main" val="36308641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4899</Words>
  <Application>Microsoft Office PowerPoint</Application>
  <PresentationFormat>Widescreen</PresentationFormat>
  <Paragraphs>478</Paragraphs>
  <Slides>55</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55</vt:i4>
      </vt:variant>
    </vt:vector>
  </HeadingPairs>
  <TitlesOfParts>
    <vt:vector size="64" baseType="lpstr">
      <vt:lpstr>&amp;quot</vt:lpstr>
      <vt:lpstr>Arial</vt:lpstr>
      <vt:lpstr>Calibri</vt:lpstr>
      <vt:lpstr>Calibri Light</vt:lpstr>
      <vt:lpstr>Open Sans</vt:lpstr>
      <vt:lpstr>Symbol</vt:lpstr>
      <vt:lpstr>Tahoma</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crisstina vonzun</dc:creator>
  <cp:lastModifiedBy>crisstina vonzun</cp:lastModifiedBy>
  <cp:revision>150</cp:revision>
  <cp:lastPrinted>2019-08-01T12:23:00Z</cp:lastPrinted>
  <dcterms:created xsi:type="dcterms:W3CDTF">2019-01-08T09:55:22Z</dcterms:created>
  <dcterms:modified xsi:type="dcterms:W3CDTF">2019-08-19T20:06:41Z</dcterms:modified>
</cp:coreProperties>
</file>